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8"/>
  </p:notesMasterIdLst>
  <p:handoutMasterIdLst>
    <p:handoutMasterId r:id="rId19"/>
  </p:handoutMasterIdLst>
  <p:sldIdLst>
    <p:sldId id="302" r:id="rId2"/>
    <p:sldId id="372" r:id="rId3"/>
    <p:sldId id="381" r:id="rId4"/>
    <p:sldId id="401" r:id="rId5"/>
    <p:sldId id="419" r:id="rId6"/>
    <p:sldId id="382" r:id="rId7"/>
    <p:sldId id="378" r:id="rId8"/>
    <p:sldId id="351" r:id="rId9"/>
    <p:sldId id="379" r:id="rId10"/>
    <p:sldId id="380" r:id="rId11"/>
    <p:sldId id="375" r:id="rId12"/>
    <p:sldId id="376" r:id="rId13"/>
    <p:sldId id="362" r:id="rId14"/>
    <p:sldId id="420" r:id="rId15"/>
    <p:sldId id="360" r:id="rId16"/>
    <p:sldId id="366" r:id="rId1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
          <p15:clr>
            <a:srgbClr val="A4A3A4"/>
          </p15:clr>
        </p15:guide>
        <p15:guide id="2" pos="62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08">
          <p15:clr>
            <a:srgbClr val="A4A3A4"/>
          </p15:clr>
        </p15:guide>
        <p15:guide id="4"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08" autoAdjust="0"/>
    <p:restoredTop sz="94444" autoAdjust="0"/>
  </p:normalViewPr>
  <p:slideViewPr>
    <p:cSldViewPr>
      <p:cViewPr varScale="1">
        <p:scale>
          <a:sx n="74" d="100"/>
          <a:sy n="74" d="100"/>
        </p:scale>
        <p:origin x="1170" y="60"/>
      </p:cViewPr>
      <p:guideLst>
        <p:guide orient="horz" pos="28"/>
        <p:guide pos="621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2880"/>
        <p:guide pos="2160"/>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STAB2896\Brexit&#23550;&#2454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Sheet1!$A$2:$A$7</c:f>
              <c:strCache>
                <c:ptCount val="6"/>
                <c:pt idx="0">
                  <c:v>在庫積み増し</c:v>
                </c:pt>
                <c:pt idx="1">
                  <c:v>グループ内機能再編成</c:v>
                </c:pt>
                <c:pt idx="2">
                  <c:v>新規拠点設置</c:v>
                </c:pt>
                <c:pt idx="3">
                  <c:v>REACH対応</c:v>
                </c:pt>
                <c:pt idx="4">
                  <c:v>コスト転嫁・価格引き上げ</c:v>
                </c:pt>
                <c:pt idx="5">
                  <c:v>調達先変更</c:v>
                </c:pt>
              </c:strCache>
            </c:strRef>
          </c:cat>
          <c:val>
            <c:numRef>
              <c:f>Sheet1!$B$2:$B$7</c:f>
              <c:numCache>
                <c:formatCode>General</c:formatCode>
                <c:ptCount val="6"/>
                <c:pt idx="0">
                  <c:v>20</c:v>
                </c:pt>
                <c:pt idx="1">
                  <c:v>9</c:v>
                </c:pt>
                <c:pt idx="2">
                  <c:v>6</c:v>
                </c:pt>
                <c:pt idx="3">
                  <c:v>4</c:v>
                </c:pt>
                <c:pt idx="4">
                  <c:v>3</c:v>
                </c:pt>
                <c:pt idx="5">
                  <c:v>2</c:v>
                </c:pt>
              </c:numCache>
            </c:numRef>
          </c:val>
          <c:extLst>
            <c:ext xmlns:c16="http://schemas.microsoft.com/office/drawing/2014/chart" uri="{C3380CC4-5D6E-409C-BE32-E72D297353CC}">
              <c16:uniqueId val="{00000000-A602-42C5-A588-B2CC6DA97613}"/>
            </c:ext>
          </c:extLst>
        </c:ser>
        <c:dLbls>
          <c:showLegendKey val="0"/>
          <c:showVal val="0"/>
          <c:showCatName val="0"/>
          <c:showSerName val="0"/>
          <c:showPercent val="0"/>
          <c:showBubbleSize val="0"/>
        </c:dLbls>
        <c:gapWidth val="219"/>
        <c:overlap val="-27"/>
        <c:axId val="1763079216"/>
        <c:axId val="1763084112"/>
      </c:barChart>
      <c:catAx>
        <c:axId val="176307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63084112"/>
        <c:crosses val="autoZero"/>
        <c:auto val="1"/>
        <c:lblAlgn val="ctr"/>
        <c:lblOffset val="100"/>
        <c:noMultiLvlLbl val="0"/>
      </c:catAx>
      <c:valAx>
        <c:axId val="17630841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6307921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698500" y="741363"/>
            <a:ext cx="5340350" cy="3697287"/>
          </a:xfrm>
        </p:spPr>
      </p:sp>
      <p:sp>
        <p:nvSpPr>
          <p:cNvPr id="3" name="ノート プレースホルダ 2"/>
          <p:cNvSpPr>
            <a:spLocks noGrp="1"/>
          </p:cNvSpPr>
          <p:nvPr>
            <p:ph type="body" idx="1"/>
          </p:nvPr>
        </p:nvSpPr>
        <p:spPr/>
        <p:txBody>
          <a:bodyPr>
            <a:normAutofit/>
          </a:bodyPr>
          <a:lstStyle/>
          <a:p>
            <a:endParaRPr lang="ja-JP" altLang="ja-JP" sz="1400" dirty="0"/>
          </a:p>
        </p:txBody>
      </p:sp>
      <p:sp>
        <p:nvSpPr>
          <p:cNvPr id="4" name="スライド番号プレースホルダ 3"/>
          <p:cNvSpPr>
            <a:spLocks noGrp="1"/>
          </p:cNvSpPr>
          <p:nvPr>
            <p:ph type="sldNum" sz="quarter" idx="10"/>
          </p:nvPr>
        </p:nvSpPr>
        <p:spPr/>
        <p:txBody>
          <a:bodyPr/>
          <a:lstStyle/>
          <a:p>
            <a:pPr>
              <a:defRPr/>
            </a:pPr>
            <a:fld id="{9C4341F2-927C-43CD-BDD1-586055361AD2}" type="slidenum">
              <a:rPr lang="en-US" altLang="ja-JP" smtClean="0"/>
              <a:pPr>
                <a:defRPr/>
              </a:pPr>
              <a:t>0</a:t>
            </a:fld>
            <a:endParaRPr lang="ja-JP" altLang="ja-JP"/>
          </a:p>
        </p:txBody>
      </p:sp>
    </p:spTree>
    <p:extLst>
      <p:ext uri="{BB962C8B-B14F-4D97-AF65-F5344CB8AC3E}">
        <p14:creationId xmlns:p14="http://schemas.microsoft.com/office/powerpoint/2010/main" val="4235163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3615580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1641885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3729318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1423627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smtClean="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405427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739E40-8F00-4536-9BD9-7243C142ADDF}" type="slidenum">
              <a:rPr kumimoji="1" lang="ja-JP" altLang="en-US" smtClean="0"/>
              <a:t>1</a:t>
            </a:fld>
            <a:endParaRPr kumimoji="1" lang="ja-JP" altLang="en-US"/>
          </a:p>
        </p:txBody>
      </p:sp>
    </p:spTree>
    <p:extLst>
      <p:ext uri="{BB962C8B-B14F-4D97-AF65-F5344CB8AC3E}">
        <p14:creationId xmlns:p14="http://schemas.microsoft.com/office/powerpoint/2010/main" val="1036926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月</a:t>
            </a:r>
            <a:r>
              <a:rPr kumimoji="1" lang="en-US" altLang="ja-JP" dirty="0"/>
              <a:t>29</a:t>
            </a:r>
            <a:r>
              <a:rPr kumimoji="1" lang="ja-JP" altLang="en-US" dirty="0"/>
              <a:t>日との記載は、英国時間（</a:t>
            </a:r>
            <a:r>
              <a:rPr kumimoji="1" lang="en-US" altLang="ja-JP" dirty="0"/>
              <a:t>23</a:t>
            </a:r>
            <a:r>
              <a:rPr kumimoji="1" lang="ja-JP" altLang="en-US" dirty="0"/>
              <a:t>：</a:t>
            </a:r>
            <a:r>
              <a:rPr kumimoji="1" lang="en-US" altLang="ja-JP" dirty="0"/>
              <a:t>00</a:t>
            </a:r>
            <a:r>
              <a:rPr kumimoji="1" lang="ja-JP" altLang="en-US" dirty="0"/>
              <a:t>）</a:t>
            </a:r>
          </a:p>
        </p:txBody>
      </p:sp>
      <p:sp>
        <p:nvSpPr>
          <p:cNvPr id="4" name="スライド番号プレースホルダー 3"/>
          <p:cNvSpPr>
            <a:spLocks noGrp="1"/>
          </p:cNvSpPr>
          <p:nvPr>
            <p:ph type="sldNum" sz="quarter" idx="10"/>
          </p:nvPr>
        </p:nvSpPr>
        <p:spPr/>
        <p:txBody>
          <a:bodyPr/>
          <a:lstStyle/>
          <a:p>
            <a:fld id="{43739E40-8F00-4536-9BD9-7243C142ADDF}" type="slidenum">
              <a:rPr kumimoji="1" lang="ja-JP" altLang="en-US" smtClean="0"/>
              <a:t>2</a:t>
            </a:fld>
            <a:endParaRPr kumimoji="1" lang="ja-JP" altLang="en-US"/>
          </a:p>
        </p:txBody>
      </p:sp>
    </p:spTree>
    <p:extLst>
      <p:ext uri="{BB962C8B-B14F-4D97-AF65-F5344CB8AC3E}">
        <p14:creationId xmlns:p14="http://schemas.microsoft.com/office/powerpoint/2010/main" val="344260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月</a:t>
            </a:r>
            <a:r>
              <a:rPr kumimoji="1" lang="en-US" altLang="ja-JP" dirty="0"/>
              <a:t>29</a:t>
            </a:r>
            <a:r>
              <a:rPr kumimoji="1" lang="ja-JP" altLang="en-US" dirty="0"/>
              <a:t>日との記載は、英国時間（</a:t>
            </a:r>
            <a:r>
              <a:rPr kumimoji="1" lang="en-US" altLang="ja-JP" dirty="0"/>
              <a:t>23</a:t>
            </a:r>
            <a:r>
              <a:rPr kumimoji="1" lang="ja-JP" altLang="en-US" dirty="0"/>
              <a:t>：</a:t>
            </a:r>
            <a:r>
              <a:rPr kumimoji="1" lang="en-US" altLang="ja-JP" dirty="0"/>
              <a:t>00</a:t>
            </a:r>
            <a:r>
              <a:rPr kumimoji="1" lang="ja-JP" altLang="en-US" dirty="0"/>
              <a:t>）</a:t>
            </a:r>
          </a:p>
        </p:txBody>
      </p:sp>
      <p:sp>
        <p:nvSpPr>
          <p:cNvPr id="4" name="スライド番号プレースホルダー 3"/>
          <p:cNvSpPr>
            <a:spLocks noGrp="1"/>
          </p:cNvSpPr>
          <p:nvPr>
            <p:ph type="sldNum" sz="quarter" idx="10"/>
          </p:nvPr>
        </p:nvSpPr>
        <p:spPr/>
        <p:txBody>
          <a:bodyPr/>
          <a:lstStyle/>
          <a:p>
            <a:fld id="{43739E40-8F00-4536-9BD9-7243C142ADDF}" type="slidenum">
              <a:rPr kumimoji="1" lang="ja-JP" altLang="en-US" smtClean="0"/>
              <a:t>3</a:t>
            </a:fld>
            <a:endParaRPr kumimoji="1" lang="ja-JP" altLang="en-US"/>
          </a:p>
        </p:txBody>
      </p:sp>
    </p:spTree>
    <p:extLst>
      <p:ext uri="{BB962C8B-B14F-4D97-AF65-F5344CB8AC3E}">
        <p14:creationId xmlns:p14="http://schemas.microsoft.com/office/powerpoint/2010/main" val="274349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月</a:t>
            </a:r>
            <a:r>
              <a:rPr kumimoji="1" lang="en-US" altLang="ja-JP" dirty="0"/>
              <a:t>29</a:t>
            </a:r>
            <a:r>
              <a:rPr kumimoji="1" lang="ja-JP" altLang="en-US" dirty="0"/>
              <a:t>日との記載は、英国時間（</a:t>
            </a:r>
            <a:r>
              <a:rPr kumimoji="1" lang="en-US" altLang="ja-JP" dirty="0"/>
              <a:t>23</a:t>
            </a:r>
            <a:r>
              <a:rPr kumimoji="1" lang="ja-JP" altLang="en-US" dirty="0"/>
              <a:t>：</a:t>
            </a:r>
            <a:r>
              <a:rPr kumimoji="1" lang="en-US" altLang="ja-JP" dirty="0"/>
              <a:t>00</a:t>
            </a:r>
            <a:r>
              <a:rPr kumimoji="1" lang="ja-JP" altLang="en-US" dirty="0"/>
              <a:t>）</a:t>
            </a:r>
          </a:p>
        </p:txBody>
      </p:sp>
      <p:sp>
        <p:nvSpPr>
          <p:cNvPr id="4" name="スライド番号プレースホルダー 3"/>
          <p:cNvSpPr>
            <a:spLocks noGrp="1"/>
          </p:cNvSpPr>
          <p:nvPr>
            <p:ph type="sldNum" sz="quarter" idx="10"/>
          </p:nvPr>
        </p:nvSpPr>
        <p:spPr/>
        <p:txBody>
          <a:bodyPr/>
          <a:lstStyle/>
          <a:p>
            <a:fld id="{43739E40-8F00-4536-9BD9-7243C142ADDF}" type="slidenum">
              <a:rPr kumimoji="1" lang="ja-JP" altLang="en-US" smtClean="0"/>
              <a:t>4</a:t>
            </a:fld>
            <a:endParaRPr kumimoji="1" lang="ja-JP" altLang="en-US"/>
          </a:p>
        </p:txBody>
      </p:sp>
    </p:spTree>
    <p:extLst>
      <p:ext uri="{BB962C8B-B14F-4D97-AF65-F5344CB8AC3E}">
        <p14:creationId xmlns:p14="http://schemas.microsoft.com/office/powerpoint/2010/main" val="499515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2682736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1554587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1669639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noTextEdit="1"/>
          </p:cNvSpPr>
          <p:nvPr>
            <p:ph type="sldImg"/>
          </p:nvPr>
        </p:nvSpPr>
        <p:spPr bwMode="auto">
          <a:xfrm>
            <a:off x="695325" y="739775"/>
            <a:ext cx="5345113" cy="37004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
        <p:nvSpPr>
          <p:cNvPr id="419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pitchFamily="34" charset="0"/>
                <a:ea typeface="ＭＳ Ｐゴシック" pitchFamily="50" charset="-128"/>
              </a:defRPr>
            </a:lvl1pPr>
            <a:lvl2pPr marL="742820" indent="-285699" eaLnBrk="0" hangingPunct="0">
              <a:defRPr kumimoji="1">
                <a:solidFill>
                  <a:schemeClr val="tx1"/>
                </a:solidFill>
                <a:latin typeface="Arial" pitchFamily="34" charset="0"/>
                <a:ea typeface="ＭＳ Ｐゴシック" pitchFamily="50" charset="-128"/>
              </a:defRPr>
            </a:lvl2pPr>
            <a:lvl3pPr marL="1142801" indent="-228560" eaLnBrk="0" hangingPunct="0">
              <a:defRPr kumimoji="1">
                <a:solidFill>
                  <a:schemeClr val="tx1"/>
                </a:solidFill>
                <a:latin typeface="Arial" pitchFamily="34" charset="0"/>
                <a:ea typeface="ＭＳ Ｐゴシック" pitchFamily="50" charset="-128"/>
              </a:defRPr>
            </a:lvl3pPr>
            <a:lvl4pPr marL="1599921" indent="-228560" eaLnBrk="0" hangingPunct="0">
              <a:defRPr kumimoji="1">
                <a:solidFill>
                  <a:schemeClr val="tx1"/>
                </a:solidFill>
                <a:latin typeface="Arial" pitchFamily="34" charset="0"/>
                <a:ea typeface="ＭＳ Ｐゴシック" pitchFamily="50" charset="-128"/>
              </a:defRPr>
            </a:lvl4pPr>
            <a:lvl5pPr marL="2057041" indent="-228560" eaLnBrk="0" hangingPunct="0">
              <a:defRPr kumimoji="1">
                <a:solidFill>
                  <a:schemeClr val="tx1"/>
                </a:solidFill>
                <a:latin typeface="Arial" pitchFamily="34" charset="0"/>
                <a:ea typeface="ＭＳ Ｐゴシック" pitchFamily="50" charset="-128"/>
              </a:defRPr>
            </a:lvl5pPr>
            <a:lvl6pPr marL="251416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28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840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5521" indent="-22856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2649129-D006-4907-9ED8-987DBC4AB6E4}" type="slidenum">
              <a:rPr kumimoji="1" lang="ja-JP" altLang="en-US" sz="1200" b="0" i="0" u="none" strike="noStrike" kern="1200" cap="none" spc="0" normalizeH="0" baseline="0" noProof="0" smtClean="0">
                <a:ln>
                  <a:noFill/>
                </a:ln>
                <a:solidFill>
                  <a:srgbClr val="000000"/>
                </a:solidFill>
                <a:effectLst/>
                <a:uLnTx/>
                <a:uFillTx/>
                <a:latin typeface="Calibri" pitchFamily="34" charset="0"/>
                <a:ea typeface="ＭＳ Ｐゴシック"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srgbClr val="000000"/>
              </a:solidFill>
              <a:effectLst/>
              <a:uLnTx/>
              <a:uFillTx/>
              <a:latin typeface="Calibri" pitchFamily="34" charset="0"/>
              <a:ea typeface="ＭＳ Ｐゴシック" pitchFamily="50" charset="-128"/>
              <a:cs typeface="+mn-cs"/>
            </a:endParaRPr>
          </a:p>
        </p:txBody>
      </p:sp>
      <p:sp>
        <p:nvSpPr>
          <p:cNvPr id="67589" name="ヘッダー プレースホルダ 4"/>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機密性２</a:t>
            </a:r>
          </a:p>
        </p:txBody>
      </p:sp>
    </p:spTree>
    <p:extLst>
      <p:ext uri="{BB962C8B-B14F-4D97-AF65-F5344CB8AC3E}">
        <p14:creationId xmlns:p14="http://schemas.microsoft.com/office/powerpoint/2010/main" val="4098058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D2F2BF4-35FE-4973-991F-FB337116DA5C}"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977DF16-ADE9-4A1E-BEA6-0411926F80B6}"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77169084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867B72-39D1-40F6-9A10-39B34B403E89}"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30227596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41" y="1520789"/>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8798789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3E7862-F9E1-450C-AF2F-3057FA2E01B4}"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77812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535C1B9-134B-445F-B0BC-ABDEA35FD996}" type="datetime1">
              <a:rPr kumimoji="1" lang="ja-JP" altLang="en-US" smtClean="0"/>
              <a:t>2019/2/1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7" name="テキスト ボックス 6"/>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D2E4303-AAF0-4CBA-BC58-3379D413498F}" type="datetime1">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8850121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A32C0CD-F707-4A57-BF9A-E8964894DB00}" type="datetime1">
              <a:rPr kumimoji="1" lang="ja-JP" altLang="en-US" smtClean="0"/>
              <a:t>2019/2/1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 name="テキスト ボックス 9"/>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2702644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64A7FA-78AF-4F7B-BEE1-810DC5625DB1}" type="datetime1">
              <a:rPr kumimoji="1" lang="ja-JP" altLang="en-US" smtClean="0"/>
              <a:t>2019/2/1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テキスト ボックス 5"/>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69F21B-579F-4557-B4A1-B06DDF0F6A3D}" type="datetime1">
              <a:rPr kumimoji="1" lang="ja-JP" altLang="en-US" smtClean="0"/>
              <a:t>2019/2/1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5" name="テキスト ボックス 4"/>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35130051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8E495C0-A3D7-4CCC-A2AE-BB7AC86E3EA3}" type="datetime1">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35942174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521E88D-5825-46D9-94D3-72D688C1FD6C}" type="datetime1">
              <a:rPr kumimoji="1" lang="ja-JP" altLang="en-US" smtClean="0"/>
              <a:t>2019/2/1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8" name="テキスト ボックス 7"/>
          <p:cNvSpPr txBox="1"/>
          <p:nvPr userDrawn="1"/>
        </p:nvSpPr>
        <p:spPr>
          <a:xfrm>
            <a:off x="8875078" y="44451"/>
            <a:ext cx="974558" cy="307777"/>
          </a:xfrm>
          <a:prstGeom prst="rect">
            <a:avLst/>
          </a:prstGeom>
          <a:noFill/>
        </p:spPr>
        <p:txBody>
          <a:bodyPr wrap="square" rtlCol="0">
            <a:spAutoFit/>
          </a:body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4963557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3B7B9-FC8F-4526-8CC9-2F7D30F03A5A}" type="datetime1">
              <a:rPr kumimoji="1" lang="ja-JP" altLang="en-US" smtClean="0"/>
              <a:t>2019/2/1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886974"/>
            <a:ext cx="9906000" cy="1470025"/>
          </a:xfrm>
        </p:spPr>
        <p:txBody>
          <a:bodyPr>
            <a:normAutofit/>
          </a:bodyPr>
          <a:lstStyle/>
          <a:p>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ブレグジットを巡る動向について</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485900" y="4221088"/>
            <a:ext cx="6934200" cy="2304256"/>
          </a:xfrm>
        </p:spPr>
        <p:txBody>
          <a:bodyPr>
            <a:normAutofit/>
          </a:bodyPr>
          <a:lstStyle/>
          <a:p>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３１年</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産業省</a:t>
            </a:r>
            <a:endParaRPr lang="en-US" altLang="ja-JP" sz="2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378722" y="3861049"/>
            <a:ext cx="184718" cy="369328"/>
          </a:xfrm>
          <a:prstGeom prst="rect">
            <a:avLst/>
          </a:prstGeom>
          <a:noFill/>
        </p:spPr>
        <p:txBody>
          <a:bodyPr wrap="none" lIns="91434" tIns="45718" rIns="91434" bIns="45718" rtlCol="0">
            <a:spAutoFit/>
          </a:bodyPr>
          <a:lstStyle/>
          <a:p>
            <a:endParaRPr kumimoji="1" lang="ja-JP" altLang="en-US" dirty="0"/>
          </a:p>
        </p:txBody>
      </p:sp>
    </p:spTree>
    <p:extLst>
      <p:ext uri="{BB962C8B-B14F-4D97-AF65-F5344CB8AC3E}">
        <p14:creationId xmlns:p14="http://schemas.microsoft.com/office/powerpoint/2010/main" val="1210522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lvl="0">
              <a:defRPr/>
            </a:pPr>
            <a:r>
              <a:rPr lang="ja-JP" altLang="en-US" dirty="0"/>
              <a:t>英国のＥＵ離脱に備えたＥＵの</a:t>
            </a:r>
            <a:r>
              <a:rPr lang="ja-JP" altLang="en-US" dirty="0" smtClean="0"/>
              <a:t>対応③</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198240" y="2060848"/>
            <a:ext cx="9577306" cy="3336811"/>
          </a:xfrm>
          <a:prstGeom prst="rect">
            <a:avLst/>
          </a:prstGeom>
          <a:ln>
            <a:solidFill>
              <a:schemeClr val="tx1"/>
            </a:solidFill>
          </a:ln>
        </p:spPr>
        <p:txBody>
          <a:bodyPr wrap="square">
            <a:spAutoFit/>
          </a:bodyPr>
          <a:lstStyle/>
          <a:p>
            <a:pPr>
              <a:lnSpc>
                <a:spcPts val="2300"/>
              </a:lnSpc>
            </a:pPr>
            <a:r>
              <a:rPr lang="ja-JP" altLang="en-US" dirty="0" smtClean="0"/>
              <a:t>（提案された措置の例）</a:t>
            </a:r>
            <a:endParaRPr lang="en-US" altLang="ja-JP" dirty="0" smtClean="0"/>
          </a:p>
          <a:p>
            <a:pPr>
              <a:lnSpc>
                <a:spcPts val="2300"/>
              </a:lnSpc>
            </a:pPr>
            <a:r>
              <a:rPr lang="ja-JP" altLang="en-US" dirty="0" smtClean="0"/>
              <a:t>〇</a:t>
            </a:r>
            <a:r>
              <a:rPr lang="ja-JP" altLang="ja-JP" dirty="0" smtClean="0"/>
              <a:t>金融</a:t>
            </a:r>
            <a:r>
              <a:rPr lang="ja-JP" altLang="ja-JP" dirty="0"/>
              <a:t>サービス</a:t>
            </a:r>
          </a:p>
          <a:p>
            <a:pPr marL="285750" indent="-285750">
              <a:lnSpc>
                <a:spcPts val="2300"/>
              </a:lnSpc>
              <a:buFont typeface="Arial" panose="020B0604020202020204" pitchFamily="34" charset="0"/>
              <a:buChar char="•"/>
            </a:pPr>
            <a:r>
              <a:rPr lang="ja-JP" altLang="ja-JP" dirty="0"/>
              <a:t> </a:t>
            </a:r>
            <a:r>
              <a:rPr lang="ja-JP" altLang="ja-JP" dirty="0" smtClean="0"/>
              <a:t>デリバティブ</a:t>
            </a:r>
            <a:r>
              <a:rPr lang="ja-JP" altLang="ja-JP" dirty="0"/>
              <a:t>の中央</a:t>
            </a:r>
            <a:r>
              <a:rPr lang="ja-JP" altLang="ja-JP" dirty="0" smtClean="0"/>
              <a:t>清算</a:t>
            </a:r>
            <a:r>
              <a:rPr lang="ja-JP" altLang="en-US" dirty="0" smtClean="0"/>
              <a:t>等に関する、</a:t>
            </a:r>
            <a:r>
              <a:rPr lang="ja-JP" altLang="ja-JP" dirty="0" smtClean="0"/>
              <a:t>同等性</a:t>
            </a:r>
            <a:r>
              <a:rPr lang="ja-JP" altLang="en-US" dirty="0" smtClean="0"/>
              <a:t>評価（時限的措置）</a:t>
            </a:r>
            <a:endParaRPr lang="ja-JP" altLang="ja-JP" dirty="0"/>
          </a:p>
          <a:p>
            <a:pPr>
              <a:lnSpc>
                <a:spcPts val="2300"/>
              </a:lnSpc>
            </a:pPr>
            <a:r>
              <a:rPr lang="ja-JP" altLang="en-US" dirty="0" smtClean="0"/>
              <a:t>〇</a:t>
            </a:r>
            <a:r>
              <a:rPr lang="ja-JP" altLang="ja-JP" dirty="0" smtClean="0"/>
              <a:t>運輸</a:t>
            </a:r>
            <a:endParaRPr lang="ja-JP" altLang="ja-JP" dirty="0"/>
          </a:p>
          <a:p>
            <a:pPr marL="285750" indent="-285750">
              <a:lnSpc>
                <a:spcPts val="2300"/>
              </a:lnSpc>
              <a:buFont typeface="Arial" panose="020B0604020202020204" pitchFamily="34" charset="0"/>
              <a:buChar char="•"/>
            </a:pPr>
            <a:r>
              <a:rPr lang="ja-JP" altLang="ja-JP" dirty="0" smtClean="0"/>
              <a:t>英国</a:t>
            </a:r>
            <a:r>
              <a:rPr lang="ja-JP" altLang="ja-JP" dirty="0"/>
              <a:t>と</a:t>
            </a:r>
            <a:r>
              <a:rPr lang="ja-JP" altLang="ja-JP" dirty="0" smtClean="0"/>
              <a:t>ＥＵ</a:t>
            </a:r>
            <a:r>
              <a:rPr lang="ja-JP" altLang="en-US" dirty="0" smtClean="0"/>
              <a:t>間</a:t>
            </a:r>
            <a:r>
              <a:rPr lang="ja-JP" altLang="ja-JP" dirty="0" smtClean="0"/>
              <a:t>の</a:t>
            </a:r>
            <a:r>
              <a:rPr lang="ja-JP" altLang="ja-JP" dirty="0"/>
              <a:t>一定の航空運送サービスを暫定的（１２か月間）に提供するための</a:t>
            </a:r>
            <a:r>
              <a:rPr lang="ja-JP" altLang="ja-JP" dirty="0" smtClean="0"/>
              <a:t>規則</a:t>
            </a:r>
            <a:endParaRPr lang="ja-JP" altLang="ja-JP" dirty="0"/>
          </a:p>
          <a:p>
            <a:pPr marL="285750" indent="-285750">
              <a:lnSpc>
                <a:spcPts val="2300"/>
              </a:lnSpc>
              <a:buFont typeface="Arial" panose="020B0604020202020204" pitchFamily="34" charset="0"/>
              <a:buChar char="•"/>
            </a:pPr>
            <a:r>
              <a:rPr lang="ja-JP" altLang="ja-JP" dirty="0" smtClean="0"/>
              <a:t>一定</a:t>
            </a:r>
            <a:r>
              <a:rPr lang="ja-JP" altLang="ja-JP" dirty="0"/>
              <a:t>の航空安全性の証明の効力を暫定的（９か月間）に延長するための</a:t>
            </a:r>
            <a:r>
              <a:rPr lang="ja-JP" altLang="ja-JP" dirty="0" smtClean="0"/>
              <a:t>規則</a:t>
            </a:r>
            <a:endParaRPr lang="ja-JP" altLang="ja-JP" dirty="0"/>
          </a:p>
          <a:p>
            <a:pPr>
              <a:lnSpc>
                <a:spcPts val="2300"/>
              </a:lnSpc>
            </a:pPr>
            <a:r>
              <a:rPr lang="ja-JP" altLang="en-US" dirty="0"/>
              <a:t>〇</a:t>
            </a:r>
            <a:r>
              <a:rPr lang="ja-JP" altLang="ja-JP" dirty="0" smtClean="0"/>
              <a:t>通関</a:t>
            </a:r>
            <a:r>
              <a:rPr lang="ja-JP" altLang="ja-JP" dirty="0"/>
              <a:t>及び物品の輸出</a:t>
            </a:r>
          </a:p>
          <a:p>
            <a:pPr marL="285750" indent="-285750">
              <a:lnSpc>
                <a:spcPts val="2300"/>
              </a:lnSpc>
              <a:buFont typeface="Arial" panose="020B0604020202020204" pitchFamily="34" charset="0"/>
              <a:buChar char="•"/>
            </a:pPr>
            <a:r>
              <a:rPr lang="ja-JP" altLang="ja-JP" dirty="0" smtClean="0"/>
              <a:t>デゥアル・ユース品</a:t>
            </a:r>
            <a:r>
              <a:rPr lang="ja-JP" altLang="en-US" dirty="0" smtClean="0"/>
              <a:t>に関する</a:t>
            </a:r>
            <a:r>
              <a:rPr lang="ja-JP" altLang="ja-JP" dirty="0" smtClean="0"/>
              <a:t>国別</a:t>
            </a:r>
            <a:r>
              <a:rPr lang="ja-JP" altLang="ja-JP" dirty="0"/>
              <a:t>リストに英国を追加する</a:t>
            </a:r>
            <a:r>
              <a:rPr lang="ja-JP" altLang="ja-JP" dirty="0" smtClean="0"/>
              <a:t>規則</a:t>
            </a:r>
            <a:endParaRPr lang="ja-JP" altLang="ja-JP" dirty="0"/>
          </a:p>
          <a:p>
            <a:pPr>
              <a:lnSpc>
                <a:spcPts val="2300"/>
              </a:lnSpc>
            </a:pPr>
            <a:r>
              <a:rPr lang="ja-JP" altLang="en-US" dirty="0" smtClean="0"/>
              <a:t>〇</a:t>
            </a:r>
            <a:r>
              <a:rPr lang="ja-JP" altLang="ja-JP" dirty="0" smtClean="0"/>
              <a:t>気候</a:t>
            </a:r>
            <a:r>
              <a:rPr lang="ja-JP" altLang="en-US" dirty="0" smtClean="0"/>
              <a:t>変動</a:t>
            </a:r>
            <a:r>
              <a:rPr lang="ja-JP" altLang="ja-JP" dirty="0" smtClean="0"/>
              <a:t>政策</a:t>
            </a:r>
            <a:endParaRPr lang="ja-JP" altLang="ja-JP" dirty="0"/>
          </a:p>
          <a:p>
            <a:pPr marL="285750" indent="-285750">
              <a:lnSpc>
                <a:spcPts val="2300"/>
              </a:lnSpc>
              <a:buFont typeface="Arial" panose="020B0604020202020204" pitchFamily="34" charset="0"/>
              <a:buChar char="•"/>
            </a:pPr>
            <a:r>
              <a:rPr lang="ja-JP" altLang="ja-JP" dirty="0" smtClean="0"/>
              <a:t>２０１９年以降の英国</a:t>
            </a:r>
            <a:r>
              <a:rPr lang="ja-JP" altLang="en-US" dirty="0" smtClean="0"/>
              <a:t>で</a:t>
            </a:r>
            <a:r>
              <a:rPr lang="ja-JP" altLang="en-US" dirty="0"/>
              <a:t>の</a:t>
            </a:r>
            <a:r>
              <a:rPr lang="ja-JP" altLang="ja-JP" dirty="0" smtClean="0"/>
              <a:t>排出量</a:t>
            </a:r>
            <a:r>
              <a:rPr lang="ja-JP" altLang="ja-JP" dirty="0"/>
              <a:t>の無償</a:t>
            </a:r>
            <a:r>
              <a:rPr lang="ja-JP" altLang="ja-JP" dirty="0" smtClean="0"/>
              <a:t>割当</a:t>
            </a:r>
            <a:r>
              <a:rPr lang="ja-JP" altLang="en-US" dirty="0" smtClean="0"/>
              <a:t>、</a:t>
            </a:r>
            <a:r>
              <a:rPr lang="ja-JP" altLang="ja-JP" dirty="0" smtClean="0"/>
              <a:t>オークション</a:t>
            </a:r>
            <a:r>
              <a:rPr lang="ja-JP" altLang="en-US" dirty="0"/>
              <a:t>、</a:t>
            </a:r>
            <a:r>
              <a:rPr lang="ja-JP" altLang="ja-JP" dirty="0" smtClean="0"/>
              <a:t>国際</a:t>
            </a:r>
            <a:r>
              <a:rPr lang="ja-JP" altLang="ja-JP" dirty="0"/>
              <a:t>クレジットとの交換を一時</a:t>
            </a:r>
            <a:r>
              <a:rPr lang="ja-JP" altLang="ja-JP" dirty="0" smtClean="0"/>
              <a:t>停止</a:t>
            </a:r>
            <a:endParaRPr lang="ja-JP" altLang="ja-JP" dirty="0"/>
          </a:p>
          <a:p>
            <a:pPr marL="285750" indent="-285750">
              <a:lnSpc>
                <a:spcPts val="2300"/>
              </a:lnSpc>
              <a:buFont typeface="Arial" panose="020B0604020202020204" pitchFamily="34" charset="0"/>
              <a:buChar char="•"/>
            </a:pPr>
            <a:r>
              <a:rPr lang="ja-JP" altLang="ja-JP" dirty="0" smtClean="0"/>
              <a:t>フロン類</a:t>
            </a:r>
            <a:r>
              <a:rPr lang="ja-JP" altLang="en-US" dirty="0" smtClean="0"/>
              <a:t>に関して、</a:t>
            </a:r>
            <a:r>
              <a:rPr lang="ja-JP" altLang="ja-JP" dirty="0" smtClean="0"/>
              <a:t>EU</a:t>
            </a:r>
            <a:r>
              <a:rPr lang="ja-JP" altLang="ja-JP" dirty="0"/>
              <a:t>域内上市量と英国上市量を区別して報告するための実施</a:t>
            </a:r>
            <a:r>
              <a:rPr lang="ja-JP" altLang="ja-JP" dirty="0" smtClean="0"/>
              <a:t>規則</a:t>
            </a:r>
            <a:endParaRPr lang="ja-JP" altLang="ja-JP" dirty="0"/>
          </a:p>
        </p:txBody>
      </p:sp>
      <p:sp>
        <p:nvSpPr>
          <p:cNvPr id="8" name="正方形/長方形 7"/>
          <p:cNvSpPr/>
          <p:nvPr/>
        </p:nvSpPr>
        <p:spPr>
          <a:xfrm>
            <a:off x="198240" y="620688"/>
            <a:ext cx="9577306" cy="1351011"/>
          </a:xfrm>
          <a:prstGeom prst="rect">
            <a:avLst/>
          </a:prstGeom>
          <a:ln>
            <a:solidFill>
              <a:schemeClr val="tx1"/>
            </a:solidFill>
            <a:prstDash val="dash"/>
          </a:ln>
        </p:spPr>
        <p:txBody>
          <a:bodyPr wrap="square">
            <a:spAutoFit/>
          </a:bodyPr>
          <a:lstStyle/>
          <a:p>
            <a:pPr marL="342900" indent="-250825">
              <a:lnSpc>
                <a:spcPts val="2500"/>
              </a:lnSpc>
              <a:buFont typeface="Arial" panose="020B0604020202020204" pitchFamily="34" charset="0"/>
              <a:buChar char="•"/>
            </a:pPr>
            <a:r>
              <a:rPr lang="ja-JP" altLang="en-US" dirty="0" smtClean="0"/>
              <a:t>２０１８年１２月１９日、欧州委員会は、</a:t>
            </a:r>
            <a:r>
              <a:rPr lang="ja-JP" altLang="ja-JP" dirty="0"/>
              <a:t>ノーディールの際</a:t>
            </a:r>
            <a:r>
              <a:rPr lang="ja-JP" altLang="ja-JP" dirty="0" smtClean="0"/>
              <a:t>の</a:t>
            </a:r>
            <a:r>
              <a:rPr lang="ja-JP" altLang="en-US" dirty="0" smtClean="0"/>
              <a:t>「</a:t>
            </a:r>
            <a:r>
              <a:rPr lang="ja-JP" altLang="ja-JP" dirty="0" smtClean="0"/>
              <a:t>緊急</a:t>
            </a:r>
            <a:r>
              <a:rPr lang="ja-JP" altLang="ja-JP" dirty="0"/>
              <a:t>対応</a:t>
            </a:r>
            <a:r>
              <a:rPr lang="ja-JP" altLang="ja-JP" dirty="0" smtClean="0"/>
              <a:t>計画</a:t>
            </a:r>
            <a:r>
              <a:rPr lang="ja-JP" altLang="en-US" dirty="0" smtClean="0"/>
              <a:t>」</a:t>
            </a:r>
            <a:r>
              <a:rPr lang="ja-JP" altLang="ja-JP" dirty="0" smtClean="0"/>
              <a:t>の</a:t>
            </a:r>
            <a:r>
              <a:rPr lang="ja-JP" altLang="ja-JP" dirty="0"/>
              <a:t>実施を</a:t>
            </a:r>
            <a:r>
              <a:rPr lang="ja-JP" altLang="ja-JP" dirty="0" smtClean="0"/>
              <a:t>開始</a:t>
            </a:r>
            <a:r>
              <a:rPr lang="ja-JP" altLang="en-US" dirty="0" smtClean="0"/>
              <a:t>したと発表</a:t>
            </a:r>
            <a:r>
              <a:rPr lang="ja-JP" altLang="en-US" dirty="0"/>
              <a:t>。当該計画には、</a:t>
            </a:r>
            <a:r>
              <a:rPr lang="ja-JP" altLang="ja-JP" dirty="0"/>
              <a:t>ノーディールとなった場合にＥＵ２７カ国の市民及び企業に大きな混乱を生じさせ得る金融サービス，航空輸送，税関及び気候変動政策</a:t>
            </a:r>
            <a:r>
              <a:rPr lang="ja-JP" altLang="en-US" dirty="0"/>
              <a:t>等の</a:t>
            </a:r>
            <a:r>
              <a:rPr lang="ja-JP" altLang="ja-JP" dirty="0"/>
              <a:t>分野における１４の措置</a:t>
            </a:r>
            <a:r>
              <a:rPr lang="ja-JP" altLang="en-US" dirty="0"/>
              <a:t>が含まれる</a:t>
            </a:r>
            <a:r>
              <a:rPr lang="ja-JP" altLang="en-US" dirty="0" smtClean="0"/>
              <a:t>。</a:t>
            </a:r>
            <a:endParaRPr lang="en-US" altLang="ja-JP" dirty="0"/>
          </a:p>
        </p:txBody>
      </p:sp>
      <p:sp>
        <p:nvSpPr>
          <p:cNvPr id="17"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９</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87560" y="5877272"/>
            <a:ext cx="9789859" cy="707886"/>
          </a:xfrm>
          <a:prstGeom prst="rect">
            <a:avLst/>
          </a:prstGeom>
        </p:spPr>
        <p:txBody>
          <a:bodyPr wrap="none">
            <a:spAutoFit/>
          </a:bodyPr>
          <a:lstStyle/>
          <a:p>
            <a:pPr lvl="0"/>
            <a:r>
              <a:rPr lang="ja-JP" altLang="en-US" sz="1400" dirty="0">
                <a:solidFill>
                  <a:prstClr val="black"/>
                </a:solidFill>
              </a:rPr>
              <a:t>出典</a:t>
            </a:r>
            <a:r>
              <a:rPr lang="ja-JP" altLang="en-US" sz="1400" dirty="0" smtClean="0">
                <a:solidFill>
                  <a:prstClr val="black"/>
                </a:solidFill>
              </a:rPr>
              <a:t>：欧州委員会ホームページ</a:t>
            </a:r>
            <a:endParaRPr lang="en-US" altLang="ja-JP" sz="1400" dirty="0" smtClean="0">
              <a:solidFill>
                <a:prstClr val="black"/>
              </a:solidFill>
            </a:endParaRPr>
          </a:p>
          <a:p>
            <a:pPr lvl="0"/>
            <a:r>
              <a:rPr lang="en-US" altLang="ja-JP" sz="1400" dirty="0" smtClean="0">
                <a:solidFill>
                  <a:prstClr val="black"/>
                </a:solidFill>
              </a:rPr>
              <a:t> </a:t>
            </a:r>
            <a:r>
              <a:rPr lang="ja-JP" altLang="en-US" sz="1200" dirty="0" smtClean="0">
                <a:solidFill>
                  <a:prstClr val="black"/>
                </a:solidFill>
                <a:latin typeface="+mj-ea"/>
                <a:ea typeface="+mj-ea"/>
              </a:rPr>
              <a:t>（</a:t>
            </a:r>
            <a:r>
              <a:rPr lang="en-US" altLang="ja-JP" sz="1200" dirty="0">
                <a:solidFill>
                  <a:prstClr val="black"/>
                </a:solidFill>
                <a:latin typeface="+mj-ea"/>
                <a:ea typeface="+mj-ea"/>
              </a:rPr>
              <a:t>https://</a:t>
            </a:r>
            <a:r>
              <a:rPr lang="en-US" altLang="ja-JP" sz="1200" dirty="0" smtClean="0">
                <a:solidFill>
                  <a:prstClr val="black"/>
                </a:solidFill>
                <a:latin typeface="+mj-ea"/>
                <a:ea typeface="+mj-ea"/>
              </a:rPr>
              <a:t>ec.europa.eu/info/publications/communication-19-december-2018-preparing-withdrawal-united-kingdom-european-union-30-march-2019</a:t>
            </a:r>
          </a:p>
          <a:p>
            <a:pPr lvl="0"/>
            <a:r>
              <a:rPr lang="en-US" altLang="ja-JP" sz="1200" dirty="0">
                <a:solidFill>
                  <a:prstClr val="black"/>
                </a:solidFill>
                <a:latin typeface="+mj-ea"/>
                <a:ea typeface="+mj-ea"/>
              </a:rPr>
              <a:t> </a:t>
            </a:r>
            <a:r>
              <a:rPr lang="en-US" altLang="ja-JP" sz="1200" dirty="0" smtClean="0">
                <a:solidFill>
                  <a:prstClr val="black"/>
                </a:solidFill>
                <a:latin typeface="+mj-ea"/>
                <a:ea typeface="+mj-ea"/>
              </a:rPr>
              <a:t> -</a:t>
            </a:r>
            <a:r>
              <a:rPr lang="en-US" altLang="ja-JP" sz="1200" dirty="0">
                <a:solidFill>
                  <a:prstClr val="black"/>
                </a:solidFill>
                <a:latin typeface="+mj-ea"/>
                <a:ea typeface="+mj-ea"/>
              </a:rPr>
              <a:t>implementing-commissions-contingency-action-plan_en</a:t>
            </a:r>
            <a:r>
              <a:rPr lang="ja-JP" altLang="en-US" sz="900" dirty="0" smtClean="0">
                <a:solidFill>
                  <a:prstClr val="black"/>
                </a:solidFill>
                <a:latin typeface="+mj-ea"/>
                <a:ea typeface="+mj-ea"/>
              </a:rPr>
              <a:t>）</a:t>
            </a:r>
            <a:endParaRPr lang="ja-JP" altLang="en-US" sz="900" dirty="0">
              <a:solidFill>
                <a:prstClr val="black"/>
              </a:solidFill>
              <a:latin typeface="+mj-ea"/>
              <a:ea typeface="+mj-ea"/>
            </a:endParaRPr>
          </a:p>
        </p:txBody>
      </p:sp>
    </p:spTree>
    <p:extLst>
      <p:ext uri="{BB962C8B-B14F-4D97-AF65-F5344CB8AC3E}">
        <p14:creationId xmlns:p14="http://schemas.microsoft.com/office/powerpoint/2010/main" val="428246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英国のＥＵ離脱に関する影響分析の例（</a:t>
            </a:r>
            <a:r>
              <a:rPr lang="ja-JP" altLang="en-US" dirty="0" smtClean="0">
                <a:latin typeface="Calibri"/>
              </a:rPr>
              <a:t>英国政府</a:t>
            </a: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272481" y="747281"/>
            <a:ext cx="9073007" cy="1528624"/>
          </a:xfrm>
          <a:prstGeom prst="rect">
            <a:avLst/>
          </a:prstGeom>
          <a:ln>
            <a:solidFill>
              <a:schemeClr val="tx1"/>
            </a:solidFill>
          </a:ln>
        </p:spPr>
        <p:txBody>
          <a:bodyPr wrap="square">
            <a:spAutoFit/>
          </a:bodyPr>
          <a:lstStyle/>
          <a:p>
            <a:pPr marL="342900" indent="-342900">
              <a:lnSpc>
                <a:spcPts val="2800"/>
              </a:lnSpc>
              <a:buFont typeface="Arial" panose="020B0604020202020204" pitchFamily="34" charset="0"/>
              <a:buChar char="•"/>
            </a:pPr>
            <a:r>
              <a:rPr lang="ja-JP" altLang="en-US" sz="2000" dirty="0" smtClean="0">
                <a:latin typeface="+mj-ea"/>
                <a:ea typeface="+mj-ea"/>
                <a:cs typeface="Meiryo UI" panose="020B0604030504040204" pitchFamily="50" charset="-128"/>
              </a:rPr>
              <a:t>英国政府</a:t>
            </a:r>
            <a:r>
              <a:rPr lang="ja-JP" altLang="en-US" sz="2000" dirty="0">
                <a:latin typeface="+mj-ea"/>
                <a:ea typeface="+mj-ea"/>
                <a:cs typeface="Meiryo UI" panose="020B0604030504040204" pitchFamily="50" charset="-128"/>
              </a:rPr>
              <a:t>は</a:t>
            </a:r>
            <a:r>
              <a:rPr lang="ja-JP" altLang="en-US" sz="2000" dirty="0" smtClean="0">
                <a:latin typeface="+mj-ea"/>
                <a:ea typeface="+mj-ea"/>
                <a:cs typeface="Meiryo UI" panose="020B0604030504040204" pitchFamily="50" charset="-128"/>
              </a:rPr>
              <a:t>、</a:t>
            </a:r>
            <a:r>
              <a:rPr lang="en-US" altLang="ja-JP" sz="2000" dirty="0" smtClean="0">
                <a:latin typeface="+mj-ea"/>
                <a:ea typeface="+mj-ea"/>
                <a:cs typeface="Meiryo UI" panose="020B0604030504040204" pitchFamily="50" charset="-128"/>
              </a:rPr>
              <a:t>EU</a:t>
            </a:r>
            <a:r>
              <a:rPr lang="ja-JP" altLang="en-US" sz="2000" dirty="0" smtClean="0">
                <a:latin typeface="+mj-ea"/>
                <a:ea typeface="+mj-ea"/>
                <a:cs typeface="Meiryo UI" panose="020B0604030504040204" pitchFamily="50" charset="-128"/>
              </a:rPr>
              <a:t>離脱後の英国</a:t>
            </a:r>
            <a:r>
              <a:rPr lang="ja-JP" altLang="en-US" sz="2000" dirty="0">
                <a:latin typeface="+mj-ea"/>
                <a:ea typeface="+mj-ea"/>
                <a:cs typeface="Meiryo UI" panose="020B0604030504040204" pitchFamily="50" charset="-128"/>
              </a:rPr>
              <a:t>と</a:t>
            </a:r>
            <a:r>
              <a:rPr lang="en-US" altLang="ja-JP" sz="2000" dirty="0">
                <a:latin typeface="+mj-ea"/>
                <a:ea typeface="+mj-ea"/>
                <a:cs typeface="Meiryo UI" panose="020B0604030504040204" pitchFamily="50" charset="-128"/>
              </a:rPr>
              <a:t>EU</a:t>
            </a:r>
            <a:r>
              <a:rPr lang="ja-JP" altLang="en-US" sz="2000" dirty="0">
                <a:latin typeface="+mj-ea"/>
                <a:ea typeface="+mj-ea"/>
                <a:cs typeface="Meiryo UI" panose="020B0604030504040204" pitchFamily="50" charset="-128"/>
              </a:rPr>
              <a:t>の将来関係を複数のシナリオに分け</a:t>
            </a:r>
            <a:r>
              <a:rPr lang="ja-JP" altLang="en-US" sz="2000" dirty="0" smtClean="0">
                <a:latin typeface="+mj-ea"/>
                <a:ea typeface="+mj-ea"/>
                <a:cs typeface="Meiryo UI" panose="020B0604030504040204" pitchFamily="50" charset="-128"/>
              </a:rPr>
              <a:t>、英国経済にもたらす長期的な影響の試算を実施（２０１８年１１月公表</a:t>
            </a:r>
            <a:r>
              <a:rPr lang="ja-JP" altLang="en-US" sz="2000" dirty="0">
                <a:latin typeface="+mj-ea"/>
                <a:ea typeface="+mj-ea"/>
                <a:cs typeface="Meiryo UI" panose="020B0604030504040204" pitchFamily="50" charset="-128"/>
              </a:rPr>
              <a:t>）</a:t>
            </a:r>
            <a:r>
              <a:rPr lang="ja-JP" altLang="en-US" sz="2000" dirty="0" smtClean="0">
                <a:latin typeface="+mj-ea"/>
                <a:ea typeface="+mj-ea"/>
                <a:cs typeface="Meiryo UI" panose="020B0604030504040204" pitchFamily="50" charset="-128"/>
              </a:rPr>
              <a:t>。</a:t>
            </a:r>
            <a:endParaRPr lang="en-US" altLang="ja-JP" sz="2000" dirty="0" smtClean="0">
              <a:latin typeface="+mj-ea"/>
              <a:ea typeface="+mj-ea"/>
              <a:cs typeface="Meiryo UI" panose="020B0604030504040204" pitchFamily="50" charset="-128"/>
            </a:endParaRPr>
          </a:p>
          <a:p>
            <a:pPr marL="342900" indent="-342900">
              <a:lnSpc>
                <a:spcPts val="2800"/>
              </a:lnSpc>
              <a:buFont typeface="Arial" panose="020B0604020202020204" pitchFamily="34" charset="0"/>
              <a:buChar char="•"/>
            </a:pPr>
            <a:r>
              <a:rPr lang="en-US" altLang="ja-JP" sz="2000" dirty="0">
                <a:latin typeface="+mj-ea"/>
                <a:ea typeface="+mj-ea"/>
                <a:cs typeface="Meiryo UI" panose="020B0604030504040204" pitchFamily="50" charset="-128"/>
              </a:rPr>
              <a:t>No-deal</a:t>
            </a:r>
            <a:r>
              <a:rPr lang="ja-JP" altLang="en-US" sz="2000" dirty="0">
                <a:latin typeface="+mj-ea"/>
                <a:ea typeface="+mj-ea"/>
                <a:cs typeface="Meiryo UI" panose="020B0604030504040204" pitchFamily="50" charset="-128"/>
              </a:rPr>
              <a:t>シナリオと</a:t>
            </a:r>
            <a:r>
              <a:rPr lang="ja-JP" altLang="en-US" sz="2000" dirty="0" smtClean="0">
                <a:latin typeface="+mj-ea"/>
                <a:ea typeface="+mj-ea"/>
                <a:cs typeface="Meiryo UI" panose="020B0604030504040204" pitchFamily="50" charset="-128"/>
              </a:rPr>
              <a:t>なった場合、</a:t>
            </a:r>
            <a:r>
              <a:rPr lang="en-US" altLang="ja-JP" sz="2000" dirty="0">
                <a:latin typeface="+mj-ea"/>
                <a:ea typeface="+mj-ea"/>
                <a:cs typeface="Meiryo UI" panose="020B0604030504040204" pitchFamily="50" charset="-128"/>
              </a:rPr>
              <a:t>GDP</a:t>
            </a:r>
            <a:r>
              <a:rPr lang="ja-JP" altLang="en-US" sz="2000" dirty="0" err="1">
                <a:latin typeface="+mj-ea"/>
                <a:ea typeface="+mj-ea"/>
                <a:cs typeface="Meiryo UI" panose="020B0604030504040204" pitchFamily="50" charset="-128"/>
              </a:rPr>
              <a:t>への</a:t>
            </a:r>
            <a:r>
              <a:rPr lang="ja-JP" altLang="en-US" sz="2000" dirty="0">
                <a:latin typeface="+mj-ea"/>
                <a:ea typeface="+mj-ea"/>
                <a:cs typeface="Meiryo UI" panose="020B0604030504040204" pitchFamily="50" charset="-128"/>
              </a:rPr>
              <a:t>影響</a:t>
            </a:r>
            <a:r>
              <a:rPr lang="ja-JP" altLang="en-US" sz="2000" dirty="0" smtClean="0">
                <a:latin typeface="+mj-ea"/>
                <a:ea typeface="+mj-ea"/>
                <a:cs typeface="Meiryo UI" panose="020B0604030504040204" pitchFamily="50" charset="-128"/>
              </a:rPr>
              <a:t>は、現行</a:t>
            </a:r>
            <a:r>
              <a:rPr lang="ja-JP" altLang="en-US" sz="2000" dirty="0">
                <a:latin typeface="+mj-ea"/>
                <a:ea typeface="+mj-ea"/>
                <a:cs typeface="Meiryo UI" panose="020B0604030504040204" pitchFamily="50" charset="-128"/>
              </a:rPr>
              <a:t>の枠組みと比べて最大</a:t>
            </a:r>
            <a:r>
              <a:rPr lang="ja-JP" altLang="en-US" sz="2000" dirty="0" smtClean="0">
                <a:latin typeface="+mj-ea"/>
                <a:ea typeface="+mj-ea"/>
                <a:cs typeface="Meiryo UI" panose="020B0604030504040204" pitchFamily="50" charset="-128"/>
              </a:rPr>
              <a:t>で</a:t>
            </a:r>
            <a:endParaRPr lang="en-US" altLang="ja-JP" sz="2000" dirty="0" smtClean="0">
              <a:latin typeface="+mj-ea"/>
              <a:ea typeface="+mj-ea"/>
              <a:cs typeface="Meiryo UI" panose="020B0604030504040204" pitchFamily="50" charset="-128"/>
            </a:endParaRPr>
          </a:p>
          <a:p>
            <a:pPr>
              <a:lnSpc>
                <a:spcPts val="2800"/>
              </a:lnSpc>
            </a:pPr>
            <a:r>
              <a:rPr lang="ja-JP" altLang="en-US" sz="2000" dirty="0">
                <a:latin typeface="+mj-ea"/>
                <a:ea typeface="+mj-ea"/>
                <a:cs typeface="Meiryo UI" panose="020B0604030504040204" pitchFamily="50" charset="-128"/>
              </a:rPr>
              <a:t>　</a:t>
            </a:r>
            <a:r>
              <a:rPr lang="ja-JP" altLang="en-US" sz="2000" dirty="0" smtClean="0">
                <a:latin typeface="+mj-ea"/>
                <a:ea typeface="+mj-ea"/>
                <a:cs typeface="Meiryo UI" panose="020B0604030504040204" pitchFamily="50" charset="-128"/>
              </a:rPr>
              <a:t>　マイナス</a:t>
            </a:r>
            <a:r>
              <a:rPr lang="en-US" altLang="ja-JP" sz="2000" dirty="0" smtClean="0">
                <a:latin typeface="+mj-ea"/>
                <a:ea typeface="+mj-ea"/>
                <a:cs typeface="Meiryo UI" panose="020B0604030504040204" pitchFamily="50" charset="-128"/>
              </a:rPr>
              <a:t>9.3</a:t>
            </a:r>
            <a:r>
              <a:rPr lang="ja-JP" altLang="en-US" sz="2000" dirty="0" smtClean="0">
                <a:latin typeface="+mj-ea"/>
                <a:ea typeface="+mj-ea"/>
                <a:cs typeface="Meiryo UI" panose="020B0604030504040204" pitchFamily="50" charset="-128"/>
              </a:rPr>
              <a:t>％と分析。</a:t>
            </a:r>
            <a:endParaRPr lang="en-US" altLang="ja-JP" sz="2000" dirty="0" smtClean="0">
              <a:latin typeface="+mj-ea"/>
              <a:ea typeface="+mj-ea"/>
              <a:cs typeface="Meiryo UI" panose="020B0604030504040204" pitchFamily="50" charset="-128"/>
            </a:endParaRPr>
          </a:p>
        </p:txBody>
      </p:sp>
      <p:sp>
        <p:nvSpPr>
          <p:cNvPr id="7" name="スライド番号プレースホルダー 1"/>
          <p:cNvSpPr txBox="1">
            <a:spLocks/>
          </p:cNvSpPr>
          <p:nvPr/>
        </p:nvSpPr>
        <p:spPr>
          <a:xfrm>
            <a:off x="7621944" y="6441029"/>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１０</a:t>
            </a:r>
            <a:endParaRPr lang="en-US" altLang="ja-JP"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stretch>
            <a:fillRect/>
          </a:stretch>
        </p:blipFill>
        <p:spPr>
          <a:xfrm>
            <a:off x="624693" y="2474506"/>
            <a:ext cx="8635974" cy="3966523"/>
          </a:xfrm>
          <a:prstGeom prst="rect">
            <a:avLst/>
          </a:prstGeom>
        </p:spPr>
      </p:pic>
      <p:sp>
        <p:nvSpPr>
          <p:cNvPr id="8" name="テキスト ボックス 7"/>
          <p:cNvSpPr txBox="1"/>
          <p:nvPr/>
        </p:nvSpPr>
        <p:spPr>
          <a:xfrm>
            <a:off x="1" y="6381328"/>
            <a:ext cx="10209584" cy="523220"/>
          </a:xfrm>
          <a:prstGeom prst="rect">
            <a:avLst/>
          </a:prstGeom>
          <a:noFill/>
        </p:spPr>
        <p:txBody>
          <a:bodyPr wrap="square" rtlCol="0">
            <a:spAutoFit/>
          </a:bodyPr>
          <a:lstStyle/>
          <a:p>
            <a:r>
              <a:rPr kumimoji="1" lang="ja-JP" altLang="en-US" sz="1400" dirty="0" smtClean="0"/>
              <a:t>出典：</a:t>
            </a:r>
            <a:r>
              <a:rPr lang="ja-JP" altLang="en-US" sz="1400" dirty="0" smtClean="0"/>
              <a:t>英国政府報告書（</a:t>
            </a:r>
            <a:r>
              <a:rPr lang="en-US" altLang="ja-JP" sz="1400" dirty="0"/>
              <a:t>https://ec.europa.eu/info/publications/communication-19-december-2018-preparing-withdrawal-united-kingdom-european-union-30-march-2019-implementing-commissions-contingency-action-plan_en</a:t>
            </a:r>
            <a:r>
              <a:rPr lang="ja-JP" altLang="en-US" sz="1400" dirty="0" smtClean="0"/>
              <a:t>）</a:t>
            </a:r>
            <a:endParaRPr kumimoji="1" lang="ja-JP" altLang="en-US" sz="1400" dirty="0"/>
          </a:p>
        </p:txBody>
      </p:sp>
    </p:spTree>
    <p:extLst>
      <p:ext uri="{BB962C8B-B14F-4D97-AF65-F5344CB8AC3E}">
        <p14:creationId xmlns:p14="http://schemas.microsoft.com/office/powerpoint/2010/main" val="3157968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27384"/>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企業の動向</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56456" y="895266"/>
            <a:ext cx="9715278" cy="1041695"/>
          </a:xfrm>
          <a:prstGeom prst="rect">
            <a:avLst/>
          </a:prstGeom>
          <a:ln>
            <a:solidFill>
              <a:schemeClr val="tx1"/>
            </a:solidFill>
          </a:ln>
        </p:spPr>
        <p:txBody>
          <a:bodyPr wrap="square">
            <a:spAutoFit/>
          </a:bodyPr>
          <a:lstStyle/>
          <a:p>
            <a:pPr marL="342900" indent="-342900">
              <a:lnSpc>
                <a:spcPts val="2500"/>
              </a:lnSpc>
              <a:buFont typeface="Arial" panose="020B0604020202020204" pitchFamily="34" charset="0"/>
              <a:buChar char="•"/>
            </a:pPr>
            <a:r>
              <a:rPr lang="en-US" altLang="ja-JP" sz="2000" dirty="0" smtClean="0"/>
              <a:t>No-deal</a:t>
            </a:r>
            <a:r>
              <a:rPr lang="ja-JP" altLang="en-US" sz="2000" dirty="0" smtClean="0"/>
              <a:t>シナリオ</a:t>
            </a:r>
            <a:r>
              <a:rPr lang="ja-JP" altLang="en-US" sz="2000" dirty="0"/>
              <a:t>のための</a:t>
            </a:r>
            <a:r>
              <a:rPr lang="ja-JP" altLang="en-US" sz="2000" dirty="0">
                <a:solidFill>
                  <a:srgbClr val="FF0000"/>
                </a:solidFill>
              </a:rPr>
              <a:t>コンティンジェンシープラン</a:t>
            </a:r>
            <a:r>
              <a:rPr lang="ja-JP" altLang="en-US" sz="2000" dirty="0" smtClean="0">
                <a:solidFill>
                  <a:srgbClr val="FF0000"/>
                </a:solidFill>
              </a:rPr>
              <a:t>を５８％の企業が策定</a:t>
            </a:r>
            <a:r>
              <a:rPr lang="ja-JP" altLang="en-US" sz="2000" dirty="0" smtClean="0"/>
              <a:t>。４３％はコンティンジェンシープランを一部又は全部実施。</a:t>
            </a:r>
            <a:endParaRPr lang="en-US" altLang="ja-JP" sz="2000" dirty="0" smtClean="0"/>
          </a:p>
          <a:p>
            <a:pPr marL="342900" indent="-342900">
              <a:lnSpc>
                <a:spcPts val="2500"/>
              </a:lnSpc>
              <a:buFont typeface="Arial" panose="020B0604020202020204" pitchFamily="34" charset="0"/>
              <a:buChar char="•"/>
            </a:pPr>
            <a:endParaRPr lang="en-US" altLang="ja-JP" sz="2000" dirty="0" smtClean="0"/>
          </a:p>
        </p:txBody>
      </p:sp>
      <p:sp>
        <p:nvSpPr>
          <p:cNvPr id="7" name="テキスト ボックス 6"/>
          <p:cNvSpPr txBox="1"/>
          <p:nvPr/>
        </p:nvSpPr>
        <p:spPr>
          <a:xfrm>
            <a:off x="56456" y="495156"/>
            <a:ext cx="5930788"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zh-CN" altLang="en-US" sz="2000" dirty="0">
                <a:latin typeface="ＭＳ Ｐゴシック" panose="020B0600070205080204" pitchFamily="50" charset="-128"/>
                <a:ea typeface="ＭＳ Ｐゴシック" panose="020B0600070205080204" pitchFamily="50" charset="-128"/>
              </a:rPr>
              <a:t>英産業連盟</a:t>
            </a:r>
            <a:r>
              <a:rPr lang="zh-CN" altLang="en-US" sz="2000" dirty="0" smtClean="0">
                <a:latin typeface="ＭＳ Ｐゴシック" panose="020B0600070205080204" pitchFamily="50" charset="-128"/>
                <a:ea typeface="ＭＳ Ｐゴシック" panose="020B0600070205080204" pitchFamily="50" charset="-128"/>
              </a:rPr>
              <a:t>（</a:t>
            </a:r>
            <a:r>
              <a:rPr lang="ja-JP" altLang="en-US" sz="2000" dirty="0" smtClean="0">
                <a:latin typeface="ＭＳ Ｐゴシック" panose="020B0600070205080204" pitchFamily="50" charset="-128"/>
                <a:ea typeface="ＭＳ Ｐゴシック" panose="020B0600070205080204" pitchFamily="50" charset="-128"/>
              </a:rPr>
              <a:t>ＣＢ</a:t>
            </a:r>
            <a:r>
              <a:rPr lang="ja-JP" altLang="en-US" sz="2000" dirty="0">
                <a:latin typeface="ＭＳ Ｐゴシック" panose="020B0600070205080204" pitchFamily="50" charset="-128"/>
                <a:ea typeface="ＭＳ Ｐゴシック" panose="020B0600070205080204" pitchFamily="50" charset="-128"/>
              </a:rPr>
              <a:t>Ｉ</a:t>
            </a:r>
            <a:r>
              <a:rPr lang="zh-CN" altLang="en-US" sz="2000" dirty="0" smtClean="0">
                <a:latin typeface="ＭＳ Ｐゴシック" panose="020B0600070205080204" pitchFamily="50" charset="-128"/>
                <a:ea typeface="ＭＳ Ｐゴシック" panose="020B0600070205080204" pitchFamily="50" charset="-128"/>
              </a:rPr>
              <a:t>）</a:t>
            </a:r>
            <a:r>
              <a:rPr lang="ja-JP" altLang="en-US" sz="2000" dirty="0" smtClean="0">
                <a:latin typeface="ＭＳ Ｐゴシック" panose="020B0600070205080204" pitchFamily="50" charset="-128"/>
                <a:ea typeface="ＭＳ Ｐゴシック" panose="020B0600070205080204" pitchFamily="50" charset="-128"/>
              </a:rPr>
              <a:t>調査（２０１８年９～１０月）</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56456" y="2276872"/>
            <a:ext cx="9715278" cy="4515411"/>
          </a:xfrm>
          <a:prstGeom prst="rect">
            <a:avLst/>
          </a:prstGeom>
          <a:ln>
            <a:solidFill>
              <a:schemeClr val="tx1"/>
            </a:solidFill>
          </a:ln>
        </p:spPr>
        <p:txBody>
          <a:bodyPr wrap="square">
            <a:noAutofit/>
          </a:bodyPr>
          <a:lstStyle/>
          <a:p>
            <a:pPr marL="342900" indent="-342900">
              <a:lnSpc>
                <a:spcPts val="2500"/>
              </a:lnSpc>
              <a:buFont typeface="Arial" panose="020B0604020202020204" pitchFamily="34" charset="0"/>
              <a:buChar char="•"/>
            </a:pPr>
            <a:endParaRPr lang="en-US" altLang="ja-JP" sz="2000" dirty="0" smtClean="0"/>
          </a:p>
          <a:p>
            <a:pPr>
              <a:lnSpc>
                <a:spcPts val="2500"/>
              </a:lnSpc>
            </a:pPr>
            <a:endParaRPr lang="en-US" altLang="ja-JP" sz="2000" dirty="0" smtClean="0"/>
          </a:p>
          <a:p>
            <a:pPr marL="342900" indent="-342900">
              <a:lnSpc>
                <a:spcPts val="2500"/>
              </a:lnSpc>
              <a:buFont typeface="Arial" panose="020B0604020202020204" pitchFamily="34" charset="0"/>
              <a:buChar char="•"/>
            </a:pPr>
            <a:endParaRPr lang="en-US" altLang="ja-JP" sz="2000" dirty="0"/>
          </a:p>
          <a:p>
            <a:pPr marL="342900" indent="-342900">
              <a:lnSpc>
                <a:spcPts val="2500"/>
              </a:lnSpc>
              <a:buFont typeface="Arial" panose="020B0604020202020204" pitchFamily="34" charset="0"/>
              <a:buChar char="•"/>
            </a:pPr>
            <a:endParaRPr lang="en-US" altLang="ja-JP" sz="2000" dirty="0" smtClean="0"/>
          </a:p>
          <a:p>
            <a:pPr marL="342900" indent="-342900">
              <a:lnSpc>
                <a:spcPts val="2500"/>
              </a:lnSpc>
              <a:buFont typeface="Arial" panose="020B0604020202020204" pitchFamily="34" charset="0"/>
              <a:buChar char="•"/>
            </a:pPr>
            <a:endParaRPr lang="ja-JP" altLang="en-US" sz="2000" dirty="0"/>
          </a:p>
        </p:txBody>
      </p:sp>
      <p:sp>
        <p:nvSpPr>
          <p:cNvPr id="10" name="テキスト ボックス 9"/>
          <p:cNvSpPr txBox="1"/>
          <p:nvPr/>
        </p:nvSpPr>
        <p:spPr>
          <a:xfrm>
            <a:off x="56456" y="1988840"/>
            <a:ext cx="5858578"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zh-TW" altLang="en-US" sz="2000" dirty="0" smtClean="0"/>
              <a:t>欧州</a:t>
            </a:r>
            <a:r>
              <a:rPr lang="zh-TW" altLang="en-US" sz="2000" dirty="0"/>
              <a:t>進出日系</a:t>
            </a:r>
            <a:r>
              <a:rPr lang="zh-TW" altLang="en-US" sz="2000" dirty="0" smtClean="0"/>
              <a:t>企業</a:t>
            </a:r>
            <a:r>
              <a:rPr lang="ja-JP" altLang="en-US" sz="2000" dirty="0" smtClean="0"/>
              <a:t>への</a:t>
            </a:r>
            <a:r>
              <a:rPr lang="zh-TW" altLang="en-US" sz="2000" dirty="0" smtClean="0"/>
              <a:t>調査</a:t>
            </a:r>
            <a:r>
              <a:rPr lang="ja-JP" altLang="en-US" sz="2000" dirty="0" smtClean="0"/>
              <a:t>（２０１８年９～１０月</a:t>
            </a:r>
            <a:r>
              <a:rPr lang="ja-JP" altLang="en-US" sz="2000" dirty="0"/>
              <a:t>）</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1" name="スライド番号プレースホルダー 1"/>
          <p:cNvSpPr txBox="1">
            <a:spLocks/>
          </p:cNvSpPr>
          <p:nvPr/>
        </p:nvSpPr>
        <p:spPr>
          <a:xfrm>
            <a:off x="7509875" y="6456267"/>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１１</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05597" y="6309320"/>
            <a:ext cx="9367055" cy="523220"/>
          </a:xfrm>
          <a:prstGeom prst="rect">
            <a:avLst/>
          </a:prstGeom>
          <a:noFill/>
        </p:spPr>
        <p:txBody>
          <a:bodyPr wrap="square" rtlCol="0">
            <a:spAutoFit/>
          </a:bodyPr>
          <a:lstStyle/>
          <a:p>
            <a:r>
              <a:rPr kumimoji="1" lang="ja-JP" altLang="en-US" sz="1400" dirty="0" smtClean="0"/>
              <a:t>出典：ＪＥＴＲＯ欧州進出日系企業実態調査</a:t>
            </a:r>
            <a:r>
              <a:rPr lang="en-US" altLang="ja-JP" sz="1400" dirty="0" smtClean="0"/>
              <a:t> </a:t>
            </a:r>
            <a:r>
              <a:rPr kumimoji="1" lang="ja-JP" altLang="en-US" sz="1400" dirty="0" smtClean="0"/>
              <a:t>（</a:t>
            </a:r>
            <a:r>
              <a:rPr lang="en-US" altLang="ja-JP" sz="1400" dirty="0"/>
              <a:t>https://www.jetro.go.jp/ext_images/_News/releases/2018/d10dc8f3dbb57c60/2018report.pdf</a:t>
            </a:r>
            <a:r>
              <a:rPr kumimoji="1" lang="ja-JP" altLang="en-US" sz="1400" dirty="0" smtClean="0"/>
              <a:t>　</a:t>
            </a:r>
            <a:r>
              <a:rPr kumimoji="1" lang="en-US" altLang="ja-JP" sz="1400" dirty="0" smtClean="0"/>
              <a:t>2018</a:t>
            </a:r>
            <a:r>
              <a:rPr kumimoji="1" lang="ja-JP" altLang="en-US" sz="1400" dirty="0" smtClean="0"/>
              <a:t>年</a:t>
            </a:r>
            <a:r>
              <a:rPr kumimoji="1" lang="en-US" altLang="ja-JP" sz="1400" dirty="0" smtClean="0"/>
              <a:t>12</a:t>
            </a:r>
            <a:r>
              <a:rPr kumimoji="1" lang="ja-JP" altLang="en-US" sz="1400" dirty="0" smtClean="0"/>
              <a:t>月公表）</a:t>
            </a:r>
            <a:endParaRPr kumimoji="1" lang="ja-JP" altLang="en-US" sz="1400" dirty="0"/>
          </a:p>
        </p:txBody>
      </p:sp>
      <p:pic>
        <p:nvPicPr>
          <p:cNvPr id="14" name="図 13"/>
          <p:cNvPicPr>
            <a:picLocks noChangeAspect="1"/>
          </p:cNvPicPr>
          <p:nvPr/>
        </p:nvPicPr>
        <p:blipFill rotWithShape="1">
          <a:blip r:embed="rId3"/>
          <a:srcRect l="2489" t="46099" r="51751" b="14573"/>
          <a:stretch/>
        </p:blipFill>
        <p:spPr>
          <a:xfrm>
            <a:off x="319839" y="3895630"/>
            <a:ext cx="4085309" cy="1974022"/>
          </a:xfrm>
          <a:prstGeom prst="rect">
            <a:avLst/>
          </a:prstGeom>
        </p:spPr>
      </p:pic>
      <p:sp>
        <p:nvSpPr>
          <p:cNvPr id="13" name="テキスト ボックス 12"/>
          <p:cNvSpPr txBox="1"/>
          <p:nvPr/>
        </p:nvSpPr>
        <p:spPr>
          <a:xfrm>
            <a:off x="200472" y="1609055"/>
            <a:ext cx="11956319" cy="307777"/>
          </a:xfrm>
          <a:prstGeom prst="rect">
            <a:avLst/>
          </a:prstGeom>
          <a:noFill/>
        </p:spPr>
        <p:txBody>
          <a:bodyPr wrap="square" rtlCol="0">
            <a:spAutoFit/>
          </a:bodyPr>
          <a:lstStyle/>
          <a:p>
            <a:r>
              <a:rPr kumimoji="1" lang="ja-JP" altLang="en-US" sz="1400" dirty="0" smtClean="0"/>
              <a:t>出典：</a:t>
            </a:r>
            <a:r>
              <a:rPr lang="ja-JP" altLang="en-US" sz="1400" dirty="0" smtClean="0"/>
              <a:t>英産業連盟調査</a:t>
            </a:r>
            <a:r>
              <a:rPr lang="en-US" altLang="ja-JP" sz="1400" dirty="0" smtClean="0"/>
              <a:t> </a:t>
            </a:r>
            <a:r>
              <a:rPr kumimoji="1" lang="ja-JP" altLang="en-US" sz="1050" dirty="0" smtClean="0"/>
              <a:t>（</a:t>
            </a:r>
            <a:r>
              <a:rPr lang="en-US" altLang="ja-JP" sz="1050" dirty="0"/>
              <a:t>http://www.cbi.org.uk/news/8-out-of-10-businesses-say-brexit-hits-investment-as-speed-of-talks-outpaced-by-reality-firms-face-on-ground/</a:t>
            </a:r>
            <a:r>
              <a:rPr kumimoji="1" lang="ja-JP" altLang="en-US" sz="1050" dirty="0" smtClean="0"/>
              <a:t>）</a:t>
            </a:r>
            <a:endParaRPr kumimoji="1" lang="ja-JP" altLang="en-US" sz="1050" dirty="0"/>
          </a:p>
        </p:txBody>
      </p:sp>
      <p:sp>
        <p:nvSpPr>
          <p:cNvPr id="5" name="正方形/長方形 4"/>
          <p:cNvSpPr/>
          <p:nvPr/>
        </p:nvSpPr>
        <p:spPr>
          <a:xfrm>
            <a:off x="56457" y="2420888"/>
            <a:ext cx="4824536" cy="1374735"/>
          </a:xfrm>
          <a:prstGeom prst="rect">
            <a:avLst/>
          </a:prstGeom>
        </p:spPr>
        <p:txBody>
          <a:bodyPr wrap="square">
            <a:spAutoFit/>
          </a:bodyPr>
          <a:lstStyle/>
          <a:p>
            <a:pPr marL="342900" indent="-342900">
              <a:lnSpc>
                <a:spcPts val="2500"/>
              </a:lnSpc>
              <a:buFont typeface="Arial" panose="020B0604020202020204" pitchFamily="34" charset="0"/>
              <a:buChar char="•"/>
            </a:pPr>
            <a:r>
              <a:rPr lang="en-US" altLang="ja-JP" sz="1600" dirty="0">
                <a:latin typeface="+mj-ea"/>
                <a:ea typeface="+mj-ea"/>
              </a:rPr>
              <a:t>No-deal</a:t>
            </a:r>
            <a:r>
              <a:rPr lang="ja-JP" altLang="en-US" sz="1600" dirty="0">
                <a:latin typeface="+mj-ea"/>
                <a:ea typeface="+mj-ea"/>
              </a:rPr>
              <a:t>シナリオのため</a:t>
            </a:r>
            <a:r>
              <a:rPr lang="ja-JP" altLang="en-US" sz="1600" dirty="0" smtClean="0">
                <a:latin typeface="+mj-ea"/>
                <a:ea typeface="+mj-ea"/>
              </a:rPr>
              <a:t>の</a:t>
            </a:r>
            <a:r>
              <a:rPr lang="ja-JP" altLang="en-US" sz="1600" dirty="0" smtClean="0">
                <a:solidFill>
                  <a:srgbClr val="FF0000"/>
                </a:solidFill>
                <a:latin typeface="+mj-ea"/>
                <a:ea typeface="+mj-ea"/>
              </a:rPr>
              <a:t>コンティンジェンシープランを２７％</a:t>
            </a:r>
            <a:r>
              <a:rPr lang="ja-JP" altLang="en-US" sz="1600" dirty="0">
                <a:solidFill>
                  <a:srgbClr val="FF0000"/>
                </a:solidFill>
                <a:latin typeface="+mj-ea"/>
                <a:ea typeface="+mj-ea"/>
              </a:rPr>
              <a:t>の英国進出日系企業</a:t>
            </a:r>
            <a:r>
              <a:rPr lang="ja-JP" altLang="en-US" sz="1600" dirty="0" smtClean="0">
                <a:solidFill>
                  <a:srgbClr val="FF0000"/>
                </a:solidFill>
                <a:latin typeface="+mj-ea"/>
                <a:ea typeface="+mj-ea"/>
              </a:rPr>
              <a:t>が「</a:t>
            </a:r>
            <a:r>
              <a:rPr lang="ja-JP" altLang="en-US" sz="1600" dirty="0">
                <a:solidFill>
                  <a:srgbClr val="FF0000"/>
                </a:solidFill>
                <a:latin typeface="+mj-ea"/>
                <a:ea typeface="+mj-ea"/>
              </a:rPr>
              <a:t>策定済み」「策定中」また</a:t>
            </a:r>
            <a:r>
              <a:rPr lang="ja-JP" altLang="en-US" sz="1600" dirty="0" smtClean="0">
                <a:solidFill>
                  <a:srgbClr val="FF0000"/>
                </a:solidFill>
                <a:latin typeface="+mj-ea"/>
                <a:ea typeface="+mj-ea"/>
              </a:rPr>
              <a:t>は「</a:t>
            </a:r>
            <a:r>
              <a:rPr lang="ja-JP" altLang="en-US" sz="1600" dirty="0">
                <a:solidFill>
                  <a:srgbClr val="FF0000"/>
                </a:solidFill>
                <a:latin typeface="+mj-ea"/>
                <a:ea typeface="+mj-ea"/>
              </a:rPr>
              <a:t>策定予定」</a:t>
            </a:r>
            <a:r>
              <a:rPr lang="ja-JP" altLang="en-US" sz="1600" dirty="0">
                <a:latin typeface="+mj-ea"/>
                <a:ea typeface="+mj-ea"/>
              </a:rPr>
              <a:t>と回答</a:t>
            </a:r>
            <a:r>
              <a:rPr lang="ja-JP" altLang="en-US" sz="1600" dirty="0" smtClean="0">
                <a:latin typeface="+mj-ea"/>
                <a:ea typeface="+mj-ea"/>
              </a:rPr>
              <a:t>。英国</a:t>
            </a:r>
            <a:r>
              <a:rPr lang="ja-JP" altLang="en-US" sz="1600" dirty="0">
                <a:latin typeface="+mj-ea"/>
                <a:ea typeface="+mj-ea"/>
              </a:rPr>
              <a:t>を除くＥＵ進出日系</a:t>
            </a:r>
            <a:r>
              <a:rPr lang="ja-JP" altLang="en-US" sz="1600" dirty="0" smtClean="0">
                <a:latin typeface="+mj-ea"/>
                <a:ea typeface="+mj-ea"/>
              </a:rPr>
              <a:t>企業では</a:t>
            </a:r>
            <a:r>
              <a:rPr lang="ja-JP" altLang="en-US" sz="1600" dirty="0">
                <a:latin typeface="+mj-ea"/>
                <a:ea typeface="+mj-ea"/>
              </a:rPr>
              <a:t>１３％が同様の回答。</a:t>
            </a:r>
            <a:endParaRPr lang="en-US" altLang="ja-JP" sz="1600" dirty="0">
              <a:latin typeface="+mj-ea"/>
              <a:ea typeface="+mj-ea"/>
            </a:endParaRPr>
          </a:p>
        </p:txBody>
      </p:sp>
      <p:sp>
        <p:nvSpPr>
          <p:cNvPr id="15" name="正方形/長方形 14"/>
          <p:cNvSpPr/>
          <p:nvPr/>
        </p:nvSpPr>
        <p:spPr>
          <a:xfrm>
            <a:off x="4880993" y="2401798"/>
            <a:ext cx="4760529" cy="1374735"/>
          </a:xfrm>
          <a:prstGeom prst="rect">
            <a:avLst/>
          </a:prstGeom>
        </p:spPr>
        <p:txBody>
          <a:bodyPr wrap="square">
            <a:spAutoFit/>
          </a:bodyPr>
          <a:lstStyle/>
          <a:p>
            <a:pPr marL="342900" indent="-342900">
              <a:lnSpc>
                <a:spcPts val="2500"/>
              </a:lnSpc>
              <a:buFont typeface="Arial" panose="020B0604020202020204" pitchFamily="34" charset="0"/>
              <a:buChar char="•"/>
            </a:pPr>
            <a:r>
              <a:rPr lang="ja-JP" altLang="en-US" sz="1600" dirty="0" smtClean="0">
                <a:latin typeface="+mj-ea"/>
                <a:ea typeface="+mj-ea"/>
              </a:rPr>
              <a:t>策定済み・策定中・策定予定と回答した英国進出日系企業の具体的</a:t>
            </a:r>
            <a:r>
              <a:rPr lang="ja-JP" altLang="en-US" sz="1600" dirty="0">
                <a:latin typeface="+mj-ea"/>
                <a:ea typeface="+mj-ea"/>
              </a:rPr>
              <a:t>な対応</a:t>
            </a:r>
            <a:r>
              <a:rPr lang="ja-JP" altLang="en-US" sz="1600" dirty="0" smtClean="0">
                <a:latin typeface="+mj-ea"/>
                <a:ea typeface="+mj-ea"/>
              </a:rPr>
              <a:t>策としては、在庫積み増し、グループ内</a:t>
            </a:r>
            <a:r>
              <a:rPr lang="ja-JP" altLang="en-US" sz="1600" dirty="0">
                <a:latin typeface="+mj-ea"/>
                <a:ea typeface="+mj-ea"/>
              </a:rPr>
              <a:t>での</a:t>
            </a:r>
            <a:r>
              <a:rPr lang="ja-JP" altLang="en-US" sz="1600" dirty="0" smtClean="0">
                <a:latin typeface="+mj-ea"/>
                <a:ea typeface="+mj-ea"/>
              </a:rPr>
              <a:t>機能</a:t>
            </a:r>
            <a:r>
              <a:rPr lang="ja-JP" altLang="en-US" sz="1600" dirty="0">
                <a:latin typeface="+mj-ea"/>
                <a:ea typeface="+mj-ea"/>
              </a:rPr>
              <a:t>の</a:t>
            </a:r>
            <a:r>
              <a:rPr lang="ja-JP" altLang="en-US" sz="1600" dirty="0" smtClean="0">
                <a:latin typeface="+mj-ea"/>
                <a:ea typeface="+mj-ea"/>
              </a:rPr>
              <a:t>再編成、新規拠点の設置等が挙げられている。</a:t>
            </a:r>
            <a:endParaRPr lang="en-US" altLang="ja-JP" sz="1600" dirty="0">
              <a:latin typeface="+mj-ea"/>
              <a:ea typeface="+mj-ea"/>
            </a:endParaRPr>
          </a:p>
        </p:txBody>
      </p:sp>
      <p:graphicFrame>
        <p:nvGraphicFramePr>
          <p:cNvPr id="17" name="グラフ 16"/>
          <p:cNvGraphicFramePr>
            <a:graphicFrameLocks/>
          </p:cNvGraphicFramePr>
          <p:nvPr>
            <p:extLst>
              <p:ext uri="{D42A27DB-BD31-4B8C-83A1-F6EECF244321}">
                <p14:modId xmlns:p14="http://schemas.microsoft.com/office/powerpoint/2010/main" val="2789785398"/>
              </p:ext>
            </p:extLst>
          </p:nvPr>
        </p:nvGraphicFramePr>
        <p:xfrm>
          <a:off x="5130134" y="3776533"/>
          <a:ext cx="4641601" cy="2862297"/>
        </p:xfrm>
        <a:graphic>
          <a:graphicData uri="http://schemas.openxmlformats.org/drawingml/2006/chart">
            <c:chart xmlns:c="http://schemas.openxmlformats.org/drawingml/2006/chart" xmlns:r="http://schemas.openxmlformats.org/officeDocument/2006/relationships" r:id="rId4"/>
          </a:graphicData>
        </a:graphic>
      </p:graphicFrame>
      <p:sp>
        <p:nvSpPr>
          <p:cNvPr id="8" name="テキスト ボックス 7"/>
          <p:cNvSpPr txBox="1"/>
          <p:nvPr/>
        </p:nvSpPr>
        <p:spPr>
          <a:xfrm>
            <a:off x="4880992" y="3715475"/>
            <a:ext cx="389850" cy="215444"/>
          </a:xfrm>
          <a:prstGeom prst="rect">
            <a:avLst/>
          </a:prstGeom>
          <a:noFill/>
        </p:spPr>
        <p:txBody>
          <a:bodyPr wrap="none" rtlCol="0">
            <a:spAutoFit/>
          </a:bodyPr>
          <a:lstStyle/>
          <a:p>
            <a:r>
              <a:rPr lang="ja-JP" altLang="en-US" sz="800" dirty="0"/>
              <a:t>（</a:t>
            </a:r>
            <a:r>
              <a:rPr kumimoji="1" lang="ja-JP" altLang="en-US" sz="800" dirty="0" smtClean="0"/>
              <a:t>社）</a:t>
            </a:r>
            <a:endParaRPr kumimoji="1" lang="ja-JP" altLang="en-US" sz="800" dirty="0"/>
          </a:p>
        </p:txBody>
      </p:sp>
    </p:spTree>
    <p:extLst>
      <p:ext uri="{BB962C8B-B14F-4D97-AF65-F5344CB8AC3E}">
        <p14:creationId xmlns:p14="http://schemas.microsoft.com/office/powerpoint/2010/main" val="9322887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dirty="0" smtClean="0">
                <a:latin typeface="Calibri"/>
              </a:rPr>
              <a:t>経済産業省</a:t>
            </a:r>
            <a:r>
              <a:rPr lang="ja-JP" altLang="en-US" dirty="0">
                <a:latin typeface="Calibri"/>
              </a:rPr>
              <a:t>等</a:t>
            </a: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の対応</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46203" y="620688"/>
            <a:ext cx="9731333" cy="5552802"/>
          </a:xfrm>
          <a:prstGeom prst="rect">
            <a:avLst/>
          </a:prstGeom>
          <a:ln>
            <a:solidFill>
              <a:schemeClr val="tx1"/>
            </a:solidFill>
          </a:ln>
        </p:spPr>
        <p:txBody>
          <a:bodyPr wrap="square">
            <a:spAutoFit/>
          </a:bodyPr>
          <a:lstStyle/>
          <a:p>
            <a:r>
              <a:rPr lang="ja-JP" altLang="en-US" sz="1900" b="1" dirty="0" smtClean="0">
                <a:latin typeface="+mj-ea"/>
                <a:ea typeface="+mj-ea"/>
              </a:rPr>
              <a:t>１．</a:t>
            </a:r>
            <a:r>
              <a:rPr lang="ja-JP" altLang="en-US" sz="1900" b="1" u="sng" dirty="0" smtClean="0">
                <a:solidFill>
                  <a:srgbClr val="FF0000"/>
                </a:solidFill>
                <a:latin typeface="+mj-ea"/>
                <a:ea typeface="+mj-ea"/>
              </a:rPr>
              <a:t>官民意見交換会</a:t>
            </a:r>
            <a:r>
              <a:rPr lang="ja-JP" altLang="en-US" sz="1900" b="1" dirty="0" smtClean="0">
                <a:latin typeface="+mj-ea"/>
                <a:ea typeface="+mj-ea"/>
              </a:rPr>
              <a:t>の開催</a:t>
            </a:r>
            <a:r>
              <a:rPr lang="ja-JP" altLang="en-US" sz="1900" b="1" dirty="0">
                <a:latin typeface="+mj-ea"/>
                <a:ea typeface="+mj-ea"/>
              </a:rPr>
              <a:t>　</a:t>
            </a:r>
            <a:r>
              <a:rPr lang="ja-JP" altLang="ja-JP" sz="1900" dirty="0" smtClean="0">
                <a:latin typeface="+mj-ea"/>
                <a:ea typeface="+mj-ea"/>
              </a:rPr>
              <a:t>第１回</a:t>
            </a:r>
            <a:r>
              <a:rPr lang="ja-JP" altLang="en-US" sz="1900" dirty="0">
                <a:latin typeface="+mj-ea"/>
                <a:ea typeface="+mj-ea"/>
              </a:rPr>
              <a:t>（</a:t>
            </a:r>
            <a:r>
              <a:rPr lang="ja-JP" altLang="ja-JP" sz="1900" dirty="0" smtClean="0">
                <a:latin typeface="+mj-ea"/>
                <a:ea typeface="+mj-ea"/>
              </a:rPr>
              <a:t>平成</a:t>
            </a:r>
            <a:r>
              <a:rPr lang="ja-JP" altLang="ja-JP" sz="1900" dirty="0">
                <a:latin typeface="+mj-ea"/>
                <a:ea typeface="+mj-ea"/>
              </a:rPr>
              <a:t>２８年</a:t>
            </a:r>
            <a:r>
              <a:rPr lang="ja-JP" altLang="ja-JP" sz="1900" dirty="0" smtClean="0">
                <a:latin typeface="+mj-ea"/>
                <a:ea typeface="+mj-ea"/>
              </a:rPr>
              <a:t>６月</a:t>
            </a:r>
            <a:r>
              <a:rPr lang="ja-JP" altLang="en-US" sz="1900" dirty="0" smtClean="0">
                <a:latin typeface="+mj-ea"/>
                <a:ea typeface="+mj-ea"/>
              </a:rPr>
              <a:t>）、</a:t>
            </a:r>
            <a:r>
              <a:rPr lang="ja-JP" altLang="ja-JP" sz="1900" dirty="0" smtClean="0">
                <a:latin typeface="+mj-ea"/>
                <a:ea typeface="+mj-ea"/>
              </a:rPr>
              <a:t>第２回</a:t>
            </a:r>
            <a:r>
              <a:rPr lang="ja-JP" altLang="en-US" sz="1900" dirty="0">
                <a:latin typeface="+mj-ea"/>
                <a:ea typeface="+mj-ea"/>
              </a:rPr>
              <a:t>（</a:t>
            </a:r>
            <a:r>
              <a:rPr lang="ja-JP" altLang="ja-JP" sz="1900" dirty="0" smtClean="0">
                <a:latin typeface="+mj-ea"/>
                <a:ea typeface="+mj-ea"/>
              </a:rPr>
              <a:t>平成</a:t>
            </a:r>
            <a:r>
              <a:rPr lang="ja-JP" altLang="ja-JP" sz="1900" dirty="0">
                <a:latin typeface="+mj-ea"/>
                <a:ea typeface="+mj-ea"/>
              </a:rPr>
              <a:t>２９年</a:t>
            </a:r>
            <a:r>
              <a:rPr lang="ja-JP" altLang="ja-JP" sz="1900" dirty="0" smtClean="0">
                <a:latin typeface="+mj-ea"/>
                <a:ea typeface="+mj-ea"/>
              </a:rPr>
              <a:t>３月</a:t>
            </a:r>
            <a:r>
              <a:rPr lang="ja-JP" altLang="en-US" sz="1900" dirty="0" smtClean="0">
                <a:latin typeface="+mj-ea"/>
                <a:ea typeface="+mj-ea"/>
              </a:rPr>
              <a:t>）</a:t>
            </a:r>
            <a:endParaRPr lang="en-US" altLang="ja-JP" sz="1900" dirty="0" smtClean="0">
              <a:latin typeface="+mj-ea"/>
              <a:ea typeface="+mj-ea"/>
            </a:endParaRPr>
          </a:p>
          <a:p>
            <a:r>
              <a:rPr lang="ja-JP" altLang="en-US" sz="1900" dirty="0" smtClean="0">
                <a:latin typeface="+mj-ea"/>
                <a:ea typeface="+mj-ea"/>
              </a:rPr>
              <a:t>　　　　　　　　　　　　　　　　　　</a:t>
            </a:r>
            <a:r>
              <a:rPr lang="ja-JP" altLang="ja-JP" sz="1900" dirty="0" smtClean="0">
                <a:latin typeface="+mj-ea"/>
              </a:rPr>
              <a:t>第</a:t>
            </a:r>
            <a:r>
              <a:rPr lang="ja-JP" altLang="en-US" sz="1900" dirty="0" smtClean="0">
                <a:latin typeface="+mj-ea"/>
              </a:rPr>
              <a:t>３</a:t>
            </a:r>
            <a:r>
              <a:rPr lang="ja-JP" altLang="ja-JP" sz="1900" dirty="0" smtClean="0">
                <a:latin typeface="+mj-ea"/>
              </a:rPr>
              <a:t>回</a:t>
            </a:r>
            <a:r>
              <a:rPr lang="ja-JP" altLang="en-US" sz="1900" dirty="0" smtClean="0">
                <a:latin typeface="+mj-ea"/>
              </a:rPr>
              <a:t>（</a:t>
            </a:r>
            <a:r>
              <a:rPr lang="ja-JP" altLang="ja-JP" sz="1900" dirty="0" smtClean="0">
                <a:latin typeface="+mj-ea"/>
              </a:rPr>
              <a:t>平成</a:t>
            </a:r>
            <a:r>
              <a:rPr lang="ja-JP" altLang="en-US" sz="1900" dirty="0" smtClean="0">
                <a:latin typeface="+mj-ea"/>
              </a:rPr>
              <a:t>３０</a:t>
            </a:r>
            <a:r>
              <a:rPr lang="ja-JP" altLang="ja-JP" sz="1900" dirty="0" smtClean="0">
                <a:latin typeface="+mj-ea"/>
              </a:rPr>
              <a:t>年</a:t>
            </a:r>
            <a:r>
              <a:rPr lang="ja-JP" altLang="en-US" sz="1900" dirty="0" smtClean="0">
                <a:latin typeface="+mj-ea"/>
              </a:rPr>
              <a:t>８</a:t>
            </a:r>
            <a:r>
              <a:rPr lang="ja-JP" altLang="ja-JP" sz="1900" dirty="0" smtClean="0">
                <a:latin typeface="+mj-ea"/>
              </a:rPr>
              <a:t>月</a:t>
            </a:r>
            <a:r>
              <a:rPr lang="ja-JP" altLang="en-US" sz="1900" dirty="0" smtClean="0">
                <a:latin typeface="+mj-ea"/>
              </a:rPr>
              <a:t>）</a:t>
            </a:r>
            <a:endParaRPr lang="ja-JP" altLang="ja-JP" sz="1900" dirty="0" smtClean="0">
              <a:latin typeface="+mj-ea"/>
              <a:ea typeface="+mj-ea"/>
            </a:endParaRPr>
          </a:p>
          <a:p>
            <a:pPr>
              <a:lnSpc>
                <a:spcPts val="1500"/>
              </a:lnSpc>
            </a:pPr>
            <a:endParaRPr lang="en-US" altLang="ja-JP" sz="1900" b="1" dirty="0" smtClean="0">
              <a:latin typeface="+mj-ea"/>
              <a:ea typeface="+mj-ea"/>
            </a:endParaRPr>
          </a:p>
          <a:p>
            <a:r>
              <a:rPr lang="ja-JP" altLang="en-US" sz="1900" b="1" dirty="0">
                <a:latin typeface="+mj-ea"/>
                <a:ea typeface="+mj-ea"/>
              </a:rPr>
              <a:t>２</a:t>
            </a:r>
            <a:r>
              <a:rPr lang="ja-JP" altLang="ja-JP" sz="1900" b="1" dirty="0" smtClean="0">
                <a:latin typeface="+mj-ea"/>
                <a:ea typeface="+mj-ea"/>
              </a:rPr>
              <a:t>．</a:t>
            </a:r>
            <a:r>
              <a:rPr lang="ja-JP" altLang="ja-JP" sz="1900" b="1" dirty="0">
                <a:latin typeface="+mj-ea"/>
                <a:ea typeface="+mj-ea"/>
              </a:rPr>
              <a:t>情報収集</a:t>
            </a:r>
            <a:endParaRPr lang="ja-JP" altLang="ja-JP" sz="1900" dirty="0">
              <a:latin typeface="+mj-ea"/>
              <a:ea typeface="+mj-ea"/>
            </a:endParaRPr>
          </a:p>
          <a:p>
            <a:pPr marL="457200" lvl="0" indent="-457200">
              <a:buFont typeface="Arial" panose="020B0604020202020204" pitchFamily="34" charset="0"/>
              <a:buChar char="•"/>
            </a:pPr>
            <a:r>
              <a:rPr lang="ja-JP" altLang="ja-JP" sz="1900" dirty="0" smtClean="0">
                <a:latin typeface="+mj-ea"/>
                <a:ea typeface="+mj-ea"/>
              </a:rPr>
              <a:t>英国</a:t>
            </a:r>
            <a:r>
              <a:rPr lang="ja-JP" altLang="ja-JP" sz="1900" dirty="0">
                <a:latin typeface="+mj-ea"/>
                <a:ea typeface="+mj-ea"/>
              </a:rPr>
              <a:t>進出企業等に対する対応状況の</a:t>
            </a:r>
            <a:r>
              <a:rPr lang="ja-JP" altLang="ja-JP" sz="1900" dirty="0" smtClean="0">
                <a:latin typeface="+mj-ea"/>
                <a:ea typeface="+mj-ea"/>
              </a:rPr>
              <a:t>聴取</a:t>
            </a:r>
            <a:r>
              <a:rPr lang="ja-JP" altLang="en-US" sz="1900" dirty="0" smtClean="0">
                <a:latin typeface="+mj-ea"/>
                <a:ea typeface="+mj-ea"/>
              </a:rPr>
              <a:t>、</a:t>
            </a:r>
            <a:r>
              <a:rPr lang="ja-JP" altLang="ja-JP" sz="1900" dirty="0" smtClean="0">
                <a:latin typeface="+mj-ea"/>
                <a:ea typeface="+mj-ea"/>
              </a:rPr>
              <a:t>我が</a:t>
            </a:r>
            <a:r>
              <a:rPr lang="ja-JP" altLang="ja-JP" sz="1900" dirty="0">
                <a:latin typeface="+mj-ea"/>
                <a:ea typeface="+mj-ea"/>
              </a:rPr>
              <a:t>国産業界の要望等について継続的</a:t>
            </a:r>
            <a:r>
              <a:rPr lang="ja-JP" altLang="ja-JP" sz="1900" dirty="0" smtClean="0">
                <a:latin typeface="+mj-ea"/>
                <a:ea typeface="+mj-ea"/>
              </a:rPr>
              <a:t>に</a:t>
            </a:r>
            <a:endParaRPr lang="en-US" altLang="ja-JP" sz="1900" dirty="0" smtClean="0">
              <a:latin typeface="+mj-ea"/>
              <a:ea typeface="+mj-ea"/>
            </a:endParaRPr>
          </a:p>
          <a:p>
            <a:pPr lvl="0"/>
            <a:r>
              <a:rPr lang="ja-JP" altLang="en-US" sz="1900" dirty="0">
                <a:solidFill>
                  <a:srgbClr val="FF0000"/>
                </a:solidFill>
                <a:latin typeface="+mj-ea"/>
                <a:ea typeface="+mj-ea"/>
              </a:rPr>
              <a:t>　</a:t>
            </a:r>
            <a:r>
              <a:rPr lang="ja-JP" altLang="en-US" sz="1900" dirty="0" smtClean="0">
                <a:solidFill>
                  <a:srgbClr val="FF0000"/>
                </a:solidFill>
                <a:latin typeface="+mj-ea"/>
                <a:ea typeface="+mj-ea"/>
              </a:rPr>
              <a:t>　　</a:t>
            </a:r>
            <a:r>
              <a:rPr lang="ja-JP" altLang="ja-JP" sz="1900" u="sng" dirty="0" smtClean="0">
                <a:solidFill>
                  <a:srgbClr val="FF0000"/>
                </a:solidFill>
                <a:latin typeface="+mj-ea"/>
                <a:ea typeface="+mj-ea"/>
              </a:rPr>
              <a:t>情報収集</a:t>
            </a:r>
            <a:r>
              <a:rPr lang="ja-JP" altLang="ja-JP" sz="1900" dirty="0">
                <a:latin typeface="+mj-ea"/>
                <a:ea typeface="+mj-ea"/>
              </a:rPr>
              <a:t>。</a:t>
            </a:r>
          </a:p>
          <a:p>
            <a:pPr marL="457200" lvl="0" indent="-457200">
              <a:buFont typeface="Arial" panose="020B0604020202020204" pitchFamily="34" charset="0"/>
              <a:buChar char="•"/>
            </a:pPr>
            <a:r>
              <a:rPr lang="ja-JP" altLang="en-US" sz="1900" dirty="0">
                <a:latin typeface="+mj-ea"/>
                <a:ea typeface="+mj-ea"/>
              </a:rPr>
              <a:t>ジェトロ</a:t>
            </a:r>
            <a:r>
              <a:rPr lang="ja-JP" altLang="en-US" sz="1900" dirty="0" smtClean="0">
                <a:latin typeface="+mj-ea"/>
                <a:ea typeface="+mj-ea"/>
              </a:rPr>
              <a:t>による</a:t>
            </a:r>
            <a:r>
              <a:rPr lang="ja-JP" altLang="en-US" sz="1900" u="sng" dirty="0" smtClean="0">
                <a:solidFill>
                  <a:srgbClr val="FF0000"/>
                </a:solidFill>
                <a:latin typeface="+mj-ea"/>
                <a:ea typeface="+mj-ea"/>
              </a:rPr>
              <a:t>アンケート調査</a:t>
            </a:r>
            <a:r>
              <a:rPr lang="ja-JP" altLang="en-US" sz="1900" dirty="0" smtClean="0">
                <a:latin typeface="+mj-ea"/>
                <a:ea typeface="+mj-ea"/>
              </a:rPr>
              <a:t>（</a:t>
            </a:r>
            <a:r>
              <a:rPr lang="en-US" altLang="ja-JP" sz="1900" dirty="0" smtClean="0">
                <a:latin typeface="+mj-ea"/>
                <a:ea typeface="+mj-ea"/>
              </a:rPr>
              <a:t>2018</a:t>
            </a:r>
            <a:r>
              <a:rPr lang="ja-JP" altLang="en-US" sz="1900" dirty="0" smtClean="0">
                <a:latin typeface="+mj-ea"/>
                <a:ea typeface="+mj-ea"/>
              </a:rPr>
              <a:t>年</a:t>
            </a:r>
            <a:r>
              <a:rPr lang="en-US" altLang="ja-JP" sz="1900" dirty="0" smtClean="0">
                <a:latin typeface="+mj-ea"/>
                <a:ea typeface="+mj-ea"/>
              </a:rPr>
              <a:t>9</a:t>
            </a:r>
            <a:r>
              <a:rPr lang="ja-JP" altLang="ja-JP" sz="1900" dirty="0">
                <a:latin typeface="+mj-ea"/>
                <a:ea typeface="+mj-ea"/>
              </a:rPr>
              <a:t>月～</a:t>
            </a:r>
            <a:r>
              <a:rPr lang="en-US" altLang="ja-JP" sz="1900" dirty="0">
                <a:latin typeface="+mj-ea"/>
                <a:ea typeface="+mj-ea"/>
              </a:rPr>
              <a:t>10</a:t>
            </a:r>
            <a:r>
              <a:rPr lang="ja-JP" altLang="ja-JP" sz="1900" dirty="0" smtClean="0">
                <a:latin typeface="+mj-ea"/>
                <a:ea typeface="+mj-ea"/>
              </a:rPr>
              <a:t>月</a:t>
            </a:r>
            <a:r>
              <a:rPr lang="ja-JP" altLang="en-US" sz="1900" dirty="0">
                <a:latin typeface="+mj-ea"/>
                <a:ea typeface="+mj-ea"/>
              </a:rPr>
              <a:t>・</a:t>
            </a:r>
            <a:r>
              <a:rPr lang="ja-JP" altLang="ja-JP" sz="1900" dirty="0" smtClean="0">
                <a:latin typeface="+mj-ea"/>
                <a:ea typeface="+mj-ea"/>
              </a:rPr>
              <a:t>約</a:t>
            </a:r>
            <a:r>
              <a:rPr lang="en-US" altLang="ja-JP" sz="1900" dirty="0">
                <a:latin typeface="+mj-ea"/>
                <a:ea typeface="+mj-ea"/>
              </a:rPr>
              <a:t>760</a:t>
            </a:r>
            <a:r>
              <a:rPr lang="ja-JP" altLang="ja-JP" sz="1900" dirty="0" smtClean="0">
                <a:latin typeface="+mj-ea"/>
                <a:ea typeface="+mj-ea"/>
              </a:rPr>
              <a:t>社</a:t>
            </a:r>
            <a:r>
              <a:rPr lang="ja-JP" altLang="en-US" sz="1900" dirty="0" smtClean="0">
                <a:latin typeface="+mj-ea"/>
                <a:ea typeface="+mj-ea"/>
              </a:rPr>
              <a:t>）を実施</a:t>
            </a:r>
            <a:endParaRPr lang="en-US" altLang="ja-JP" sz="1900" dirty="0" smtClean="0">
              <a:latin typeface="+mj-ea"/>
              <a:ea typeface="+mj-ea"/>
            </a:endParaRPr>
          </a:p>
          <a:p>
            <a:pPr lvl="0">
              <a:lnSpc>
                <a:spcPts val="1500"/>
              </a:lnSpc>
            </a:pPr>
            <a:endParaRPr lang="ja-JP" altLang="ja-JP" sz="1900" dirty="0">
              <a:latin typeface="+mj-ea"/>
              <a:ea typeface="+mj-ea"/>
            </a:endParaRPr>
          </a:p>
          <a:p>
            <a:r>
              <a:rPr lang="ja-JP" altLang="en-US" sz="1900" b="1" dirty="0">
                <a:latin typeface="+mj-ea"/>
                <a:ea typeface="+mj-ea"/>
              </a:rPr>
              <a:t>３</a:t>
            </a:r>
            <a:r>
              <a:rPr lang="ja-JP" altLang="ja-JP" sz="1900" b="1" dirty="0" smtClean="0">
                <a:latin typeface="+mj-ea"/>
                <a:ea typeface="+mj-ea"/>
              </a:rPr>
              <a:t>．英</a:t>
            </a:r>
            <a:r>
              <a:rPr lang="en-US" altLang="ja-JP" sz="1900" b="1" dirty="0" smtClean="0">
                <a:latin typeface="+mj-ea"/>
                <a:ea typeface="+mj-ea"/>
              </a:rPr>
              <a:t>EU</a:t>
            </a:r>
            <a:r>
              <a:rPr lang="ja-JP" altLang="ja-JP" sz="1900" b="1" dirty="0" err="1" smtClean="0">
                <a:latin typeface="+mj-ea"/>
                <a:ea typeface="+mj-ea"/>
              </a:rPr>
              <a:t>へ</a:t>
            </a:r>
            <a:r>
              <a:rPr lang="ja-JP" altLang="ja-JP" sz="1900" b="1" dirty="0" err="1">
                <a:latin typeface="+mj-ea"/>
                <a:ea typeface="+mj-ea"/>
              </a:rPr>
              <a:t>の</a:t>
            </a:r>
            <a:r>
              <a:rPr lang="ja-JP" altLang="ja-JP" sz="1900" b="1" dirty="0">
                <a:latin typeface="+mj-ea"/>
                <a:ea typeface="+mj-ea"/>
              </a:rPr>
              <a:t>働きかけ</a:t>
            </a:r>
            <a:endParaRPr lang="ja-JP" altLang="ja-JP" sz="1900" dirty="0">
              <a:latin typeface="+mj-ea"/>
              <a:ea typeface="+mj-ea"/>
            </a:endParaRPr>
          </a:p>
          <a:p>
            <a:pPr marL="342900" lvl="0" indent="-342900">
              <a:buFont typeface="Arial" panose="020B0604020202020204" pitchFamily="34" charset="0"/>
              <a:buChar char="•"/>
            </a:pPr>
            <a:r>
              <a:rPr lang="ja-JP" altLang="ja-JP" sz="1900" dirty="0" smtClean="0">
                <a:latin typeface="+mj-ea"/>
                <a:ea typeface="+mj-ea"/>
              </a:rPr>
              <a:t>英国</a:t>
            </a:r>
            <a:r>
              <a:rPr lang="en-US" altLang="ja-JP" sz="1900" dirty="0" smtClean="0">
                <a:latin typeface="+mj-ea"/>
                <a:ea typeface="+mj-ea"/>
              </a:rPr>
              <a:t>/EU</a:t>
            </a:r>
            <a:r>
              <a:rPr lang="ja-JP" altLang="en-US" sz="1900" dirty="0">
                <a:latin typeface="+mj-ea"/>
                <a:ea typeface="+mj-ea"/>
              </a:rPr>
              <a:t>側</a:t>
            </a:r>
            <a:r>
              <a:rPr lang="ja-JP" altLang="ja-JP" sz="1900" dirty="0" smtClean="0">
                <a:latin typeface="+mj-ea"/>
                <a:ea typeface="+mj-ea"/>
              </a:rPr>
              <a:t>に対し、</a:t>
            </a:r>
            <a:r>
              <a:rPr lang="ja-JP" altLang="ja-JP" sz="1900" u="sng" dirty="0" smtClean="0">
                <a:solidFill>
                  <a:srgbClr val="FF0000"/>
                </a:solidFill>
                <a:latin typeface="+mj-ea"/>
                <a:ea typeface="+mj-ea"/>
              </a:rPr>
              <a:t>産</a:t>
            </a:r>
            <a:r>
              <a:rPr lang="ja-JP" altLang="ja-JP" sz="1900" u="sng" dirty="0">
                <a:solidFill>
                  <a:srgbClr val="FF0000"/>
                </a:solidFill>
                <a:latin typeface="+mj-ea"/>
                <a:ea typeface="+mj-ea"/>
              </a:rPr>
              <a:t>業界の懸念事項を繰り返し申し入れ</a:t>
            </a:r>
            <a:r>
              <a:rPr lang="ja-JP" altLang="ja-JP" sz="1900" dirty="0" smtClean="0">
                <a:latin typeface="+mj-ea"/>
                <a:ea typeface="+mj-ea"/>
              </a:rPr>
              <a:t>。</a:t>
            </a:r>
            <a:endParaRPr lang="ja-JP" altLang="ja-JP" sz="1900" dirty="0">
              <a:latin typeface="+mj-ea"/>
              <a:ea typeface="+mj-ea"/>
            </a:endParaRPr>
          </a:p>
          <a:p>
            <a:pPr>
              <a:lnSpc>
                <a:spcPts val="1500"/>
              </a:lnSpc>
            </a:pPr>
            <a:endParaRPr lang="en-US" altLang="ja-JP" sz="1900" b="1" dirty="0">
              <a:latin typeface="+mj-ea"/>
              <a:ea typeface="+mj-ea"/>
            </a:endParaRPr>
          </a:p>
          <a:p>
            <a:r>
              <a:rPr lang="ja-JP" altLang="en-US" sz="1900" b="1" dirty="0">
                <a:latin typeface="+mj-ea"/>
                <a:ea typeface="+mj-ea"/>
              </a:rPr>
              <a:t>４</a:t>
            </a:r>
            <a:r>
              <a:rPr lang="ja-JP" altLang="ja-JP" sz="1900" b="1" dirty="0" smtClean="0">
                <a:latin typeface="+mj-ea"/>
                <a:ea typeface="+mj-ea"/>
              </a:rPr>
              <a:t>．中堅</a:t>
            </a:r>
            <a:r>
              <a:rPr lang="ja-JP" altLang="ja-JP" sz="1900" b="1" dirty="0">
                <a:latin typeface="+mj-ea"/>
                <a:ea typeface="+mj-ea"/>
              </a:rPr>
              <a:t>・中小企業向けの情報提供</a:t>
            </a:r>
          </a:p>
          <a:p>
            <a:pPr marL="342900" lvl="0" indent="-342900">
              <a:buFont typeface="Arial" panose="020B0604020202020204" pitchFamily="34" charset="0"/>
              <a:buChar char="•"/>
            </a:pPr>
            <a:r>
              <a:rPr lang="ja-JP" altLang="ja-JP" sz="1900" dirty="0">
                <a:latin typeface="+mj-ea"/>
                <a:ea typeface="+mj-ea"/>
              </a:rPr>
              <a:t>ジェトロのホームページに英国の</a:t>
            </a:r>
            <a:r>
              <a:rPr lang="en-US" altLang="ja-JP" sz="1900" dirty="0">
                <a:latin typeface="+mj-ea"/>
                <a:ea typeface="+mj-ea"/>
              </a:rPr>
              <a:t>EU</a:t>
            </a:r>
            <a:r>
              <a:rPr lang="ja-JP" altLang="ja-JP" sz="1900" dirty="0">
                <a:latin typeface="+mj-ea"/>
                <a:ea typeface="+mj-ea"/>
              </a:rPr>
              <a:t>離脱に係る</a:t>
            </a:r>
            <a:r>
              <a:rPr lang="ja-JP" altLang="ja-JP" sz="1900" u="sng" dirty="0">
                <a:solidFill>
                  <a:srgbClr val="FF0000"/>
                </a:solidFill>
                <a:latin typeface="+mj-ea"/>
                <a:ea typeface="+mj-ea"/>
              </a:rPr>
              <a:t>特設</a:t>
            </a:r>
            <a:r>
              <a:rPr lang="ja-JP" altLang="ja-JP" sz="1900" u="sng" dirty="0" smtClean="0">
                <a:solidFill>
                  <a:srgbClr val="FF0000"/>
                </a:solidFill>
                <a:latin typeface="+mj-ea"/>
                <a:ea typeface="+mj-ea"/>
              </a:rPr>
              <a:t>ページ</a:t>
            </a:r>
            <a:r>
              <a:rPr lang="ja-JP" altLang="en-US" sz="1900" u="sng" dirty="0" smtClean="0">
                <a:solidFill>
                  <a:srgbClr val="FF0000"/>
                </a:solidFill>
                <a:latin typeface="+mj-ea"/>
                <a:ea typeface="+mj-ea"/>
              </a:rPr>
              <a:t>（</a:t>
            </a:r>
            <a:r>
              <a:rPr lang="en-US" altLang="ja-JP" sz="1900" u="sng" dirty="0" smtClean="0">
                <a:solidFill>
                  <a:srgbClr val="FF0000"/>
                </a:solidFill>
                <a:latin typeface="+mj-ea"/>
                <a:ea typeface="+mj-ea"/>
              </a:rPr>
              <a:t>※</a:t>
            </a:r>
            <a:r>
              <a:rPr lang="ja-JP" altLang="en-US" sz="1900" u="sng" dirty="0" smtClean="0">
                <a:solidFill>
                  <a:srgbClr val="FF0000"/>
                </a:solidFill>
                <a:latin typeface="+mj-ea"/>
                <a:ea typeface="+mj-ea"/>
              </a:rPr>
              <a:t>）</a:t>
            </a:r>
            <a:r>
              <a:rPr lang="ja-JP" altLang="ja-JP" sz="1900" u="sng" dirty="0" smtClean="0">
                <a:solidFill>
                  <a:srgbClr val="FF0000"/>
                </a:solidFill>
                <a:latin typeface="+mj-ea"/>
                <a:ea typeface="+mj-ea"/>
              </a:rPr>
              <a:t>を</a:t>
            </a:r>
            <a:r>
              <a:rPr lang="ja-JP" altLang="ja-JP" sz="1900" u="sng" dirty="0">
                <a:solidFill>
                  <a:srgbClr val="FF0000"/>
                </a:solidFill>
                <a:latin typeface="+mj-ea"/>
                <a:ea typeface="+mj-ea"/>
              </a:rPr>
              <a:t>開設</a:t>
            </a:r>
            <a:r>
              <a:rPr lang="ja-JP" altLang="ja-JP" sz="1900" dirty="0" smtClean="0">
                <a:latin typeface="+mj-ea"/>
                <a:ea typeface="+mj-ea"/>
              </a:rPr>
              <a:t>。ジェトロメンバー</a:t>
            </a:r>
            <a:r>
              <a:rPr lang="ja-JP" altLang="en-US" sz="1900" dirty="0" smtClean="0">
                <a:latin typeface="+mj-ea"/>
                <a:ea typeface="+mj-ea"/>
              </a:rPr>
              <a:t>ズ</a:t>
            </a:r>
            <a:r>
              <a:rPr lang="ja-JP" altLang="ja-JP" sz="1900" dirty="0" smtClean="0">
                <a:latin typeface="+mj-ea"/>
                <a:ea typeface="+mj-ea"/>
              </a:rPr>
              <a:t>の</a:t>
            </a:r>
            <a:r>
              <a:rPr lang="ja-JP" altLang="ja-JP" sz="1900" dirty="0">
                <a:latin typeface="+mj-ea"/>
                <a:ea typeface="+mj-ea"/>
              </a:rPr>
              <a:t>中小企業（約</a:t>
            </a:r>
            <a:r>
              <a:rPr lang="en-US" altLang="ja-JP" sz="1900" dirty="0">
                <a:latin typeface="+mj-ea"/>
                <a:ea typeface="+mj-ea"/>
              </a:rPr>
              <a:t>2,000</a:t>
            </a:r>
            <a:r>
              <a:rPr lang="ja-JP" altLang="ja-JP" sz="1900" dirty="0">
                <a:latin typeface="+mj-ea"/>
                <a:ea typeface="+mj-ea"/>
              </a:rPr>
              <a:t>社）に逐次メール</a:t>
            </a:r>
            <a:r>
              <a:rPr lang="ja-JP" altLang="ja-JP" sz="1900" dirty="0" smtClean="0">
                <a:latin typeface="+mj-ea"/>
                <a:ea typeface="+mj-ea"/>
              </a:rPr>
              <a:t>配信。</a:t>
            </a:r>
            <a:endParaRPr lang="ja-JP" altLang="ja-JP" sz="1900" dirty="0">
              <a:latin typeface="+mj-ea"/>
              <a:ea typeface="+mj-ea"/>
            </a:endParaRPr>
          </a:p>
          <a:p>
            <a:pPr marL="342900" lvl="0" indent="-342900">
              <a:buFont typeface="Arial" panose="020B0604020202020204" pitchFamily="34" charset="0"/>
              <a:buChar char="•"/>
            </a:pPr>
            <a:r>
              <a:rPr lang="ja-JP" altLang="ja-JP" sz="1900" dirty="0" smtClean="0">
                <a:latin typeface="+mj-ea"/>
                <a:ea typeface="+mj-ea"/>
              </a:rPr>
              <a:t>併せて</a:t>
            </a:r>
            <a:r>
              <a:rPr lang="ja-JP" altLang="ja-JP" sz="1900" dirty="0">
                <a:latin typeface="+mj-ea"/>
                <a:ea typeface="+mj-ea"/>
              </a:rPr>
              <a:t>、ジェトロ主催／協力</a:t>
            </a:r>
            <a:r>
              <a:rPr lang="ja-JP" altLang="ja-JP" sz="1900" u="sng" dirty="0">
                <a:solidFill>
                  <a:srgbClr val="FF0000"/>
                </a:solidFill>
                <a:latin typeface="+mj-ea"/>
                <a:ea typeface="+mj-ea"/>
              </a:rPr>
              <a:t>セミナー</a:t>
            </a:r>
            <a:r>
              <a:rPr lang="ja-JP" altLang="ja-JP" sz="1900" u="sng" dirty="0" smtClean="0">
                <a:solidFill>
                  <a:srgbClr val="FF0000"/>
                </a:solidFill>
                <a:latin typeface="+mj-ea"/>
                <a:ea typeface="+mj-ea"/>
              </a:rPr>
              <a:t>等</a:t>
            </a:r>
            <a:r>
              <a:rPr lang="ja-JP" altLang="ja-JP" sz="1900" dirty="0" smtClean="0">
                <a:latin typeface="+mj-ea"/>
                <a:ea typeface="+mj-ea"/>
              </a:rPr>
              <a:t>を</a:t>
            </a:r>
            <a:r>
              <a:rPr lang="ja-JP" altLang="ja-JP" sz="1900" dirty="0">
                <a:latin typeface="+mj-ea"/>
                <a:ea typeface="+mj-ea"/>
              </a:rPr>
              <a:t>通じた情報提供を実施</a:t>
            </a:r>
          </a:p>
          <a:p>
            <a:pPr>
              <a:lnSpc>
                <a:spcPts val="1600"/>
              </a:lnSpc>
            </a:pPr>
            <a:endParaRPr lang="en-US" altLang="ja-JP" sz="1900" dirty="0">
              <a:latin typeface="+mj-ea"/>
              <a:ea typeface="+mj-ea"/>
            </a:endParaRPr>
          </a:p>
          <a:p>
            <a:r>
              <a:rPr lang="ja-JP" altLang="en-US" sz="1900" b="1" dirty="0" smtClean="0">
                <a:latin typeface="+mj-ea"/>
                <a:ea typeface="+mj-ea"/>
              </a:rPr>
              <a:t>５．</a:t>
            </a:r>
            <a:r>
              <a:rPr lang="ja-JP" altLang="ja-JP" sz="1900" b="1" dirty="0" smtClean="0">
                <a:latin typeface="+mj-ea"/>
                <a:ea typeface="+mj-ea"/>
              </a:rPr>
              <a:t>相談</a:t>
            </a:r>
            <a:r>
              <a:rPr lang="ja-JP" altLang="ja-JP" sz="1900" b="1" dirty="0">
                <a:latin typeface="+mj-ea"/>
                <a:ea typeface="+mj-ea"/>
              </a:rPr>
              <a:t>窓口の設置</a:t>
            </a:r>
          </a:p>
          <a:p>
            <a:pPr marL="342900" lvl="0" indent="-342900">
              <a:buFont typeface="Arial" panose="020B0604020202020204" pitchFamily="34" charset="0"/>
              <a:buChar char="•"/>
            </a:pPr>
            <a:r>
              <a:rPr lang="ja-JP" altLang="ja-JP" sz="1900" dirty="0" smtClean="0">
                <a:latin typeface="+mj-ea"/>
                <a:ea typeface="+mj-ea"/>
              </a:rPr>
              <a:t>ジェトロ</a:t>
            </a:r>
            <a:r>
              <a:rPr lang="ja-JP" altLang="ja-JP" sz="1900" dirty="0">
                <a:latin typeface="+mj-ea"/>
                <a:ea typeface="+mj-ea"/>
              </a:rPr>
              <a:t>、日本政策金融公庫、沖縄振興開発公庫、商工中金、信用保証協会、商工会議所、商工会連合会、都道府県中小企業団体中央会、よろず支援拠点、全国商店街振興組合連合会、中小企業基盤整備機構、経済産業局（計</a:t>
            </a:r>
            <a:r>
              <a:rPr lang="en-US" altLang="ja-JP" sz="1900" dirty="0">
                <a:latin typeface="+mj-ea"/>
                <a:ea typeface="+mj-ea"/>
              </a:rPr>
              <a:t>1085</a:t>
            </a:r>
            <a:r>
              <a:rPr lang="ja-JP" altLang="ja-JP" sz="1900" dirty="0">
                <a:latin typeface="+mj-ea"/>
                <a:ea typeface="+mj-ea"/>
              </a:rPr>
              <a:t>拠点）に</a:t>
            </a:r>
            <a:r>
              <a:rPr lang="ja-JP" altLang="ja-JP" sz="1900" u="sng" dirty="0">
                <a:solidFill>
                  <a:srgbClr val="FF0000"/>
                </a:solidFill>
                <a:latin typeface="+mj-ea"/>
                <a:ea typeface="+mj-ea"/>
              </a:rPr>
              <a:t>相談窓口を設置</a:t>
            </a:r>
            <a:r>
              <a:rPr lang="ja-JP" altLang="ja-JP" sz="1900" dirty="0" smtClean="0">
                <a:latin typeface="+mj-ea"/>
                <a:ea typeface="+mj-ea"/>
              </a:rPr>
              <a:t>。</a:t>
            </a:r>
            <a:endParaRPr lang="ja-JP" altLang="ja-JP" sz="1900" dirty="0">
              <a:latin typeface="+mj-ea"/>
              <a:ea typeface="+mj-ea"/>
            </a:endParaRPr>
          </a:p>
        </p:txBody>
      </p:sp>
      <p:sp>
        <p:nvSpPr>
          <p:cNvPr id="5" name="スライド番号プレースホルダー 1"/>
          <p:cNvSpPr txBox="1">
            <a:spLocks/>
          </p:cNvSpPr>
          <p:nvPr/>
        </p:nvSpPr>
        <p:spPr>
          <a:xfrm>
            <a:off x="7453084" y="643437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１２</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344488" y="6237312"/>
            <a:ext cx="5688632" cy="523220"/>
          </a:xfrm>
          <a:prstGeom prst="rect">
            <a:avLst/>
          </a:prstGeom>
        </p:spPr>
        <p:txBody>
          <a:bodyPr wrap="square">
            <a:spAutoFit/>
          </a:bodyPr>
          <a:lstStyle/>
          <a:p>
            <a:r>
              <a:rPr lang="en-US" altLang="ja-JP" sz="1400" dirty="0" smtClean="0"/>
              <a:t>※</a:t>
            </a:r>
            <a:r>
              <a:rPr lang="ja-JP" altLang="en-US" sz="1400" dirty="0"/>
              <a:t>ジェトロホームページ　</a:t>
            </a:r>
            <a:r>
              <a:rPr lang="ja-JP" altLang="en-US" sz="1400" dirty="0" smtClean="0"/>
              <a:t>「特集 </a:t>
            </a:r>
            <a:r>
              <a:rPr lang="ja-JP" altLang="en-US" sz="1400" dirty="0"/>
              <a:t>英国の</a:t>
            </a:r>
            <a:r>
              <a:rPr lang="en-US" altLang="ja-JP" sz="1400" dirty="0"/>
              <a:t>EU</a:t>
            </a:r>
            <a:r>
              <a:rPr lang="ja-JP" altLang="en-US" sz="1400" dirty="0"/>
              <a:t>離脱（ブレグジット</a:t>
            </a:r>
            <a:r>
              <a:rPr lang="ja-JP" altLang="en-US" sz="1400" dirty="0" smtClean="0"/>
              <a:t>）」</a:t>
            </a:r>
            <a:endParaRPr lang="en-US" altLang="ja-JP" sz="1400" dirty="0" smtClean="0"/>
          </a:p>
          <a:p>
            <a:r>
              <a:rPr lang="ja-JP" altLang="en-US" sz="1400" dirty="0" smtClean="0"/>
              <a:t>　　（</a:t>
            </a:r>
            <a:r>
              <a:rPr lang="en-US" altLang="ja-JP" sz="1400" dirty="0"/>
              <a:t>https://www.jetro.go.jp/world/europe/uk/referendum/</a:t>
            </a:r>
            <a:r>
              <a:rPr lang="ja-JP" altLang="en-US" sz="1400" dirty="0" smtClean="0"/>
              <a:t>）</a:t>
            </a:r>
            <a:endParaRPr lang="ja-JP" altLang="en-US" sz="1400" dirty="0"/>
          </a:p>
        </p:txBody>
      </p:sp>
    </p:spTree>
    <p:extLst>
      <p:ext uri="{BB962C8B-B14F-4D97-AF65-F5344CB8AC3E}">
        <p14:creationId xmlns:p14="http://schemas.microsoft.com/office/powerpoint/2010/main" val="4201535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33571" y="6439381"/>
            <a:ext cx="2311400" cy="365125"/>
          </a:xfrm>
        </p:spPr>
        <p:txBody>
          <a:bodyPr/>
          <a:lstStyle/>
          <a:p>
            <a:fld id="{D9550142-B990-490A-A107-ED7302A7FD52}" type="slidenum">
              <a:rPr kumimoji="1" lang="ja-JP" altLang="en-US" smtClean="0"/>
              <a:t>13</a:t>
            </a:fld>
            <a:endParaRPr kumimoji="1" lang="ja-JP" altLang="en-US" dirty="0"/>
          </a:p>
        </p:txBody>
      </p:sp>
      <p:sp>
        <p:nvSpPr>
          <p:cNvPr id="4" name="テキスト プレースホルダー 6"/>
          <p:cNvSpPr txBox="1">
            <a:spLocks/>
          </p:cNvSpPr>
          <p:nvPr/>
        </p:nvSpPr>
        <p:spPr>
          <a:xfrm>
            <a:off x="-15552" y="0"/>
            <a:ext cx="9921552" cy="514466"/>
          </a:xfrm>
          <a:prstGeom prst="rect">
            <a:avLst/>
          </a:prstGeom>
          <a:solidFill>
            <a:schemeClr val="tx2">
              <a:lumMod val="60000"/>
              <a:lumOff val="40000"/>
            </a:schemeClr>
          </a:solidFill>
        </p:spPr>
        <p:txBody>
          <a:bodyPr anchor="ctr" anchorCtr="0"/>
          <a:lst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spcBef>
                <a:spcPts val="0"/>
              </a:spcBef>
              <a:spcAft>
                <a:spcPts val="0"/>
              </a:spcAft>
              <a:buClrTx/>
              <a:buNone/>
              <a:defRPr/>
            </a:pPr>
            <a:r>
              <a:rPr kumimoji="0" lang="ja-JP" altLang="en-US" sz="2400" b="1" kern="0" dirty="0">
                <a:solidFill>
                  <a:prstClr val="white"/>
                </a:solidFill>
                <a:latin typeface="Calibri"/>
                <a:ea typeface="ＭＳ Ｐゴシック"/>
                <a:cs typeface="+mn-cs"/>
              </a:rPr>
              <a:t>Ｎ</a:t>
            </a:r>
            <a:r>
              <a:rPr kumimoji="0" lang="fr-CM" altLang="ja-JP" sz="2400" b="1" kern="0" dirty="0">
                <a:solidFill>
                  <a:prstClr val="white"/>
                </a:solidFill>
                <a:latin typeface="Calibri"/>
                <a:ea typeface="ＭＳ Ｐゴシック"/>
                <a:cs typeface="+mn-cs"/>
              </a:rPr>
              <a:t>o-</a:t>
            </a:r>
            <a:r>
              <a:rPr kumimoji="0" lang="ja-JP" altLang="en-US" sz="2400" b="1" kern="0" dirty="0">
                <a:solidFill>
                  <a:prstClr val="white"/>
                </a:solidFill>
                <a:latin typeface="Calibri"/>
                <a:ea typeface="ＭＳ Ｐゴシック"/>
                <a:cs typeface="+mn-cs"/>
              </a:rPr>
              <a:t>Ｄ</a:t>
            </a:r>
            <a:r>
              <a:rPr kumimoji="0" lang="fr-CM" altLang="ja-JP" sz="2400" b="1" kern="0" dirty="0">
                <a:solidFill>
                  <a:prstClr val="white"/>
                </a:solidFill>
                <a:latin typeface="Calibri"/>
                <a:ea typeface="ＭＳ Ｐゴシック"/>
                <a:cs typeface="+mn-cs"/>
              </a:rPr>
              <a:t>eal</a:t>
            </a:r>
            <a:r>
              <a:rPr kumimoji="0" lang="ja-JP" altLang="en-US" sz="2400" b="1" kern="0" dirty="0">
                <a:solidFill>
                  <a:prstClr val="white"/>
                </a:solidFill>
                <a:latin typeface="Calibri"/>
                <a:ea typeface="ＭＳ Ｐゴシック"/>
                <a:cs typeface="+mn-cs"/>
              </a:rPr>
              <a:t>シナリオにより想定される</a:t>
            </a:r>
            <a:r>
              <a:rPr kumimoji="0" lang="ja-JP" altLang="en-US" sz="2400" b="1" kern="0" dirty="0" smtClean="0">
                <a:solidFill>
                  <a:prstClr val="white"/>
                </a:solidFill>
                <a:latin typeface="Calibri"/>
                <a:ea typeface="ＭＳ Ｐゴシック"/>
                <a:cs typeface="+mn-cs"/>
              </a:rPr>
              <a:t>影響（例）</a:t>
            </a:r>
            <a:endParaRPr kumimoji="0" lang="ja-JP" altLang="en-US" sz="2400" b="1" kern="0" dirty="0">
              <a:solidFill>
                <a:prstClr val="white"/>
              </a:solidFill>
              <a:latin typeface="Calibri"/>
              <a:ea typeface="ＭＳ Ｐゴシック"/>
              <a:cs typeface="+mn-cs"/>
            </a:endParaRPr>
          </a:p>
        </p:txBody>
      </p:sp>
      <p:sp>
        <p:nvSpPr>
          <p:cNvPr id="5" name="正方形/長方形 4"/>
          <p:cNvSpPr/>
          <p:nvPr/>
        </p:nvSpPr>
        <p:spPr>
          <a:xfrm>
            <a:off x="96863" y="565512"/>
            <a:ext cx="9608665" cy="5645135"/>
          </a:xfrm>
          <a:prstGeom prst="rect">
            <a:avLst/>
          </a:prstGeom>
        </p:spPr>
        <p:txBody>
          <a:bodyPr wrap="square">
            <a:spAutoFit/>
          </a:bodyPr>
          <a:lstStyle/>
          <a:p>
            <a:pPr marL="85725">
              <a:lnSpc>
                <a:spcPts val="2000"/>
              </a:lnSpc>
            </a:pPr>
            <a:r>
              <a:rPr lang="ja-JP" altLang="en-US" sz="2000" b="1" dirty="0" smtClean="0">
                <a:solidFill>
                  <a:srgbClr val="FF0000"/>
                </a:solidFill>
                <a:latin typeface="+mn-ea"/>
              </a:rPr>
              <a:t>〇マクロ</a:t>
            </a:r>
            <a:r>
              <a:rPr lang="ja-JP" altLang="en-US" sz="2000" b="1" dirty="0">
                <a:solidFill>
                  <a:srgbClr val="FF0000"/>
                </a:solidFill>
                <a:latin typeface="+mn-ea"/>
              </a:rPr>
              <a:t>経済</a:t>
            </a:r>
            <a:r>
              <a:rPr lang="ja-JP" altLang="en-US" sz="2000" b="1" dirty="0" smtClean="0">
                <a:solidFill>
                  <a:srgbClr val="FF0000"/>
                </a:solidFill>
                <a:latin typeface="+mn-ea"/>
              </a:rPr>
              <a:t>へ</a:t>
            </a:r>
            <a:r>
              <a:rPr lang="ja-JP" altLang="en-US" sz="2000" b="1" dirty="0">
                <a:solidFill>
                  <a:srgbClr val="FF0000"/>
                </a:solidFill>
                <a:latin typeface="+mn-ea"/>
              </a:rPr>
              <a:t>の影響</a:t>
            </a:r>
          </a:p>
          <a:p>
            <a:pPr marL="885825" lvl="1" indent="-342900">
              <a:lnSpc>
                <a:spcPts val="2000"/>
              </a:lnSpc>
              <a:buFont typeface="Wingdings" panose="05000000000000000000" pitchFamily="2" charset="2"/>
              <a:buChar char="ü"/>
            </a:pPr>
            <a:r>
              <a:rPr lang="ja-JP" altLang="en-US" sz="1600" dirty="0" smtClean="0">
                <a:latin typeface="+mn-ea"/>
              </a:rPr>
              <a:t>１５年後の</a:t>
            </a:r>
            <a:r>
              <a:rPr lang="en-US" altLang="ja-JP" sz="1600" dirty="0" smtClean="0">
                <a:latin typeface="+mn-ea"/>
              </a:rPr>
              <a:t>GDP</a:t>
            </a:r>
            <a:r>
              <a:rPr lang="ja-JP" altLang="en-US" sz="1600" dirty="0" smtClean="0">
                <a:latin typeface="+mn-ea"/>
              </a:rPr>
              <a:t>が現状と比べて</a:t>
            </a:r>
            <a:r>
              <a:rPr lang="en-US" altLang="ja-JP" sz="1600" dirty="0" smtClean="0">
                <a:latin typeface="+mn-ea"/>
              </a:rPr>
              <a:t>9.3%</a:t>
            </a:r>
            <a:r>
              <a:rPr lang="ja-JP" altLang="en-US" sz="1600" dirty="0" smtClean="0">
                <a:latin typeface="+mn-ea"/>
              </a:rPr>
              <a:t>減少（英国政府）</a:t>
            </a:r>
            <a:endParaRPr lang="en-US" altLang="ja-JP" sz="1600" dirty="0" smtClean="0">
              <a:latin typeface="+mn-ea"/>
            </a:endParaRPr>
          </a:p>
          <a:p>
            <a:pPr marL="885825" lvl="1" indent="-342900">
              <a:lnSpc>
                <a:spcPts val="2000"/>
              </a:lnSpc>
              <a:buFont typeface="Wingdings" panose="05000000000000000000" pitchFamily="2" charset="2"/>
              <a:buChar char="ü"/>
            </a:pPr>
            <a:r>
              <a:rPr lang="ja-JP" altLang="en-US" sz="1600" dirty="0">
                <a:latin typeface="+mn-ea"/>
              </a:rPr>
              <a:t>長期</a:t>
            </a:r>
            <a:r>
              <a:rPr lang="ja-JP" altLang="en-US" sz="1600" dirty="0" smtClean="0">
                <a:latin typeface="+mn-ea"/>
              </a:rPr>
              <a:t>的に</a:t>
            </a:r>
            <a:r>
              <a:rPr lang="en-US" altLang="ja-JP" sz="1600" dirty="0" smtClean="0">
                <a:latin typeface="+mn-ea"/>
              </a:rPr>
              <a:t>EU</a:t>
            </a:r>
            <a:r>
              <a:rPr lang="ja-JP" altLang="en-US" sz="1600" dirty="0" smtClean="0">
                <a:latin typeface="+mn-ea"/>
              </a:rPr>
              <a:t>域内の</a:t>
            </a:r>
            <a:r>
              <a:rPr lang="en-US" altLang="ja-JP" sz="1600" dirty="0" smtClean="0">
                <a:latin typeface="+mn-ea"/>
              </a:rPr>
              <a:t>GDP</a:t>
            </a:r>
            <a:r>
              <a:rPr lang="ja-JP" altLang="en-US" sz="1600" dirty="0" smtClean="0">
                <a:latin typeface="+mn-ea"/>
              </a:rPr>
              <a:t>が</a:t>
            </a:r>
            <a:r>
              <a:rPr lang="en-US" altLang="ja-JP" sz="1600" dirty="0" smtClean="0">
                <a:latin typeface="+mn-ea"/>
              </a:rPr>
              <a:t>1.5</a:t>
            </a:r>
            <a:r>
              <a:rPr lang="ja-JP" altLang="en-US" sz="1600" dirty="0" smtClean="0">
                <a:latin typeface="+mn-ea"/>
              </a:rPr>
              <a:t>％減少（</a:t>
            </a:r>
            <a:r>
              <a:rPr lang="en-US" altLang="ja-JP" sz="1600" dirty="0" smtClean="0">
                <a:latin typeface="+mn-ea"/>
              </a:rPr>
              <a:t>IMF)</a:t>
            </a:r>
          </a:p>
          <a:p>
            <a:pPr marL="85725">
              <a:lnSpc>
                <a:spcPts val="1300"/>
              </a:lnSpc>
            </a:pPr>
            <a:endParaRPr lang="en-US" altLang="ja-JP" sz="1050" b="1" dirty="0" smtClean="0">
              <a:solidFill>
                <a:srgbClr val="FF0000"/>
              </a:solidFill>
              <a:latin typeface="+mn-ea"/>
            </a:endParaRPr>
          </a:p>
          <a:p>
            <a:pPr marL="85725">
              <a:lnSpc>
                <a:spcPts val="2000"/>
              </a:lnSpc>
            </a:pPr>
            <a:r>
              <a:rPr lang="ja-JP" altLang="en-US" sz="2000" b="1" dirty="0" smtClean="0">
                <a:solidFill>
                  <a:srgbClr val="FF0000"/>
                </a:solidFill>
                <a:latin typeface="+mn-ea"/>
              </a:rPr>
              <a:t>〇物品貿易</a:t>
            </a:r>
            <a:endParaRPr lang="en-US" altLang="ja-JP" sz="2000" b="1" dirty="0" smtClean="0">
              <a:solidFill>
                <a:srgbClr val="FF0000"/>
              </a:solidFill>
              <a:latin typeface="+mn-ea"/>
            </a:endParaRPr>
          </a:p>
          <a:p>
            <a:pPr marL="428625" indent="-342900">
              <a:lnSpc>
                <a:spcPts val="2000"/>
              </a:lnSpc>
              <a:buFont typeface="Arial" panose="020B0604020202020204" pitchFamily="34" charset="0"/>
              <a:buChar char="•"/>
            </a:pPr>
            <a:r>
              <a:rPr lang="ja-JP" altLang="en-US" sz="2000" dirty="0" smtClean="0">
                <a:latin typeface="+mn-ea"/>
              </a:rPr>
              <a:t>英</a:t>
            </a:r>
            <a:r>
              <a:rPr lang="en-US" altLang="ja-JP" sz="2000" dirty="0" smtClean="0">
                <a:latin typeface="+mn-ea"/>
              </a:rPr>
              <a:t>EU</a:t>
            </a:r>
            <a:r>
              <a:rPr lang="ja-JP" altLang="en-US" sz="2000" dirty="0" smtClean="0">
                <a:latin typeface="+mn-ea"/>
              </a:rPr>
              <a:t>間の貿易に対する関税賦課</a:t>
            </a:r>
            <a:endParaRPr lang="en-US" altLang="ja-JP" sz="2000" dirty="0" smtClean="0">
              <a:latin typeface="+mn-ea"/>
            </a:endParaRPr>
          </a:p>
          <a:p>
            <a:pPr marL="885825" lvl="2" indent="-342900">
              <a:lnSpc>
                <a:spcPts val="2000"/>
              </a:lnSpc>
              <a:buFont typeface="Wingdings" panose="05000000000000000000" pitchFamily="2" charset="2"/>
              <a:buChar char="ü"/>
            </a:pPr>
            <a:r>
              <a:rPr lang="ja-JP" altLang="en-US" sz="1600" dirty="0">
                <a:latin typeface="+mn-ea"/>
              </a:rPr>
              <a:t>関税賦課によるコスト増</a:t>
            </a:r>
            <a:r>
              <a:rPr lang="ja-JP" altLang="en-US" sz="1600" dirty="0" smtClean="0">
                <a:latin typeface="+mn-ea"/>
              </a:rPr>
              <a:t>。</a:t>
            </a:r>
            <a:endParaRPr lang="en-US" altLang="ja-JP" sz="2000" dirty="0" smtClean="0">
              <a:latin typeface="+mn-ea"/>
            </a:endParaRPr>
          </a:p>
          <a:p>
            <a:pPr marL="428625" indent="-342900">
              <a:lnSpc>
                <a:spcPts val="2000"/>
              </a:lnSpc>
              <a:buFont typeface="Arial" panose="020B0604020202020204" pitchFamily="34" charset="0"/>
              <a:buChar char="•"/>
            </a:pPr>
            <a:r>
              <a:rPr lang="ja-JP" altLang="en-US" sz="2000" dirty="0" smtClean="0">
                <a:latin typeface="+mn-ea"/>
              </a:rPr>
              <a:t>英国と</a:t>
            </a:r>
            <a:r>
              <a:rPr lang="en-US" altLang="ja-JP" sz="2000" dirty="0" smtClean="0">
                <a:latin typeface="+mn-ea"/>
              </a:rPr>
              <a:t>EU</a:t>
            </a:r>
            <a:r>
              <a:rPr lang="ja-JP" altLang="en-US" sz="2000" dirty="0" smtClean="0">
                <a:latin typeface="+mn-ea"/>
              </a:rPr>
              <a:t>が自由貿易協定を結ぶ第三国間の貿易に対する関税賦課</a:t>
            </a:r>
            <a:endParaRPr lang="en-US" altLang="ja-JP" sz="2000" dirty="0" smtClean="0">
              <a:latin typeface="+mn-ea"/>
            </a:endParaRPr>
          </a:p>
          <a:p>
            <a:pPr marL="885825" lvl="1" indent="-342900">
              <a:lnSpc>
                <a:spcPts val="2000"/>
              </a:lnSpc>
              <a:buFont typeface="Wingdings" panose="05000000000000000000" pitchFamily="2" charset="2"/>
              <a:buChar char="ü"/>
            </a:pPr>
            <a:r>
              <a:rPr lang="ja-JP" altLang="en-US" sz="1600" dirty="0" smtClean="0">
                <a:latin typeface="+mn-ea"/>
              </a:rPr>
              <a:t>関税賦課によるコスト増。</a:t>
            </a:r>
            <a:endParaRPr lang="en-US" altLang="ja-JP" sz="1600" dirty="0">
              <a:latin typeface="+mn-ea"/>
            </a:endParaRPr>
          </a:p>
          <a:p>
            <a:pPr marL="428625" indent="-342900">
              <a:lnSpc>
                <a:spcPts val="2000"/>
              </a:lnSpc>
              <a:buFont typeface="Arial" panose="020B0604020202020204" pitchFamily="34" charset="0"/>
              <a:buChar char="•"/>
            </a:pPr>
            <a:r>
              <a:rPr lang="ja-JP" altLang="en-US" sz="2000" dirty="0" smtClean="0">
                <a:latin typeface="+mn-ea"/>
              </a:rPr>
              <a:t>英</a:t>
            </a:r>
            <a:r>
              <a:rPr lang="en-US" altLang="ja-JP" sz="2000" dirty="0" smtClean="0">
                <a:latin typeface="+mn-ea"/>
              </a:rPr>
              <a:t>EU</a:t>
            </a:r>
            <a:r>
              <a:rPr lang="ja-JP" altLang="en-US" sz="2000" dirty="0" smtClean="0">
                <a:latin typeface="+mn-ea"/>
              </a:rPr>
              <a:t>間における税関手続</a:t>
            </a:r>
            <a:r>
              <a:rPr lang="ja-JP" altLang="en-US" sz="2000" dirty="0">
                <a:latin typeface="+mn-ea"/>
              </a:rPr>
              <a:t>・</a:t>
            </a:r>
            <a:r>
              <a:rPr lang="ja-JP" altLang="en-US" sz="2000" dirty="0" smtClean="0">
                <a:latin typeface="+mn-ea"/>
              </a:rPr>
              <a:t>基準</a:t>
            </a:r>
            <a:r>
              <a:rPr lang="ja-JP" altLang="en-US" sz="2000" dirty="0">
                <a:latin typeface="+mn-ea"/>
              </a:rPr>
              <a:t>適合</a:t>
            </a:r>
            <a:r>
              <a:rPr lang="ja-JP" altLang="en-US" sz="2000" dirty="0" smtClean="0">
                <a:latin typeface="+mn-ea"/>
              </a:rPr>
              <a:t>検査の導入</a:t>
            </a:r>
            <a:endParaRPr lang="en-US" altLang="ja-JP" sz="2000" dirty="0">
              <a:latin typeface="+mn-ea"/>
            </a:endParaRPr>
          </a:p>
          <a:p>
            <a:pPr marL="885825" lvl="1" indent="-342900">
              <a:lnSpc>
                <a:spcPts val="2000"/>
              </a:lnSpc>
              <a:buFont typeface="Wingdings" panose="05000000000000000000" pitchFamily="2" charset="2"/>
              <a:buChar char="ü"/>
            </a:pPr>
            <a:r>
              <a:rPr lang="ja-JP" altLang="en-US" sz="1600" dirty="0">
                <a:latin typeface="+mn-ea"/>
              </a:rPr>
              <a:t>物流にかかる時間が</a:t>
            </a:r>
            <a:r>
              <a:rPr lang="ja-JP" altLang="en-US" sz="1600" dirty="0" smtClean="0">
                <a:latin typeface="+mn-ea"/>
              </a:rPr>
              <a:t>不透明化、サプライチェーンに影響する可能性（一部</a:t>
            </a:r>
            <a:r>
              <a:rPr lang="ja-JP" altLang="en-US" sz="1600" dirty="0">
                <a:latin typeface="+mn-ea"/>
              </a:rPr>
              <a:t>企業は、生産計画の見直しや在庫の積み増しを</a:t>
            </a:r>
            <a:r>
              <a:rPr lang="ja-JP" altLang="en-US" sz="1600" dirty="0" smtClean="0">
                <a:latin typeface="+mn-ea"/>
              </a:rPr>
              <a:t>予定）</a:t>
            </a:r>
            <a:endParaRPr lang="en-US" altLang="ja-JP" sz="1600" dirty="0">
              <a:latin typeface="+mn-ea"/>
            </a:endParaRPr>
          </a:p>
          <a:p>
            <a:pPr marL="85725">
              <a:lnSpc>
                <a:spcPts val="1500"/>
              </a:lnSpc>
            </a:pPr>
            <a:endParaRPr lang="en-US" altLang="ja-JP" sz="2000" b="1" dirty="0" smtClean="0">
              <a:solidFill>
                <a:srgbClr val="FF0000"/>
              </a:solidFill>
              <a:latin typeface="+mn-ea"/>
            </a:endParaRPr>
          </a:p>
          <a:p>
            <a:pPr marL="85725">
              <a:lnSpc>
                <a:spcPts val="2000"/>
              </a:lnSpc>
            </a:pPr>
            <a:r>
              <a:rPr lang="ja-JP" altLang="en-US" sz="2000" b="1" dirty="0" smtClean="0">
                <a:solidFill>
                  <a:srgbClr val="FF0000"/>
                </a:solidFill>
                <a:latin typeface="+mn-ea"/>
              </a:rPr>
              <a:t>〇労働者の英国滞在に対する制限</a:t>
            </a:r>
            <a:endParaRPr lang="en-US" altLang="ja-JP" sz="2000" b="1" dirty="0">
              <a:solidFill>
                <a:srgbClr val="FF0000"/>
              </a:solidFill>
              <a:latin typeface="+mn-ea"/>
            </a:endParaRPr>
          </a:p>
          <a:p>
            <a:pPr marL="885825" lvl="1" indent="-342900">
              <a:lnSpc>
                <a:spcPts val="2000"/>
              </a:lnSpc>
              <a:buFont typeface="Wingdings" panose="05000000000000000000" pitchFamily="2" charset="2"/>
              <a:buChar char="ü"/>
            </a:pPr>
            <a:r>
              <a:rPr lang="ja-JP" altLang="en-US" sz="1600" dirty="0" smtClean="0">
                <a:latin typeface="+mn-ea"/>
              </a:rPr>
              <a:t>工場における人材の維持・確保にも</a:t>
            </a:r>
            <a:r>
              <a:rPr lang="ja-JP" altLang="en-US" sz="1600" dirty="0">
                <a:latin typeface="+mn-ea"/>
              </a:rPr>
              <a:t>支障が出る</a:t>
            </a:r>
            <a:r>
              <a:rPr lang="ja-JP" altLang="en-US" sz="1600" dirty="0" smtClean="0">
                <a:latin typeface="+mn-ea"/>
              </a:rPr>
              <a:t>可能性</a:t>
            </a:r>
            <a:endParaRPr lang="en-US" altLang="ja-JP" sz="1600" dirty="0">
              <a:latin typeface="+mn-ea"/>
            </a:endParaRPr>
          </a:p>
          <a:p>
            <a:pPr marL="85725">
              <a:lnSpc>
                <a:spcPts val="1500"/>
              </a:lnSpc>
            </a:pPr>
            <a:endParaRPr lang="en-US" altLang="ja-JP" sz="2000" b="1" dirty="0" smtClean="0">
              <a:solidFill>
                <a:srgbClr val="FF0000"/>
              </a:solidFill>
              <a:latin typeface="+mn-ea"/>
            </a:endParaRPr>
          </a:p>
          <a:p>
            <a:pPr marL="85725">
              <a:lnSpc>
                <a:spcPts val="2000"/>
              </a:lnSpc>
            </a:pPr>
            <a:r>
              <a:rPr lang="ja-JP" altLang="en-US" sz="2000" b="1" dirty="0" smtClean="0">
                <a:solidFill>
                  <a:srgbClr val="FF0000"/>
                </a:solidFill>
                <a:latin typeface="+mn-ea"/>
              </a:rPr>
              <a:t>〇規制・基準への対応</a:t>
            </a:r>
            <a:endParaRPr lang="en-US" altLang="ja-JP" sz="2000" b="1" dirty="0">
              <a:solidFill>
                <a:srgbClr val="FF0000"/>
              </a:solidFill>
              <a:latin typeface="+mn-ea"/>
            </a:endParaRPr>
          </a:p>
          <a:p>
            <a:pPr marL="885825" lvl="1" indent="-342900">
              <a:lnSpc>
                <a:spcPts val="2000"/>
              </a:lnSpc>
              <a:buFont typeface="Wingdings" panose="05000000000000000000" pitchFamily="2" charset="2"/>
              <a:buChar char="ü"/>
            </a:pPr>
            <a:r>
              <a:rPr lang="ja-JP" altLang="en-US" sz="1600" dirty="0">
                <a:latin typeface="+mn-ea"/>
              </a:rPr>
              <a:t>英国、</a:t>
            </a:r>
            <a:r>
              <a:rPr lang="en-US" altLang="ja-JP" sz="1600" dirty="0">
                <a:latin typeface="+mn-ea"/>
              </a:rPr>
              <a:t>EU</a:t>
            </a:r>
            <a:r>
              <a:rPr lang="ja-JP" altLang="en-US" sz="1600" dirty="0">
                <a:latin typeface="+mn-ea"/>
              </a:rPr>
              <a:t>それぞれの規制・基準への対応が求められる</a:t>
            </a:r>
            <a:r>
              <a:rPr lang="ja-JP" altLang="en-US" sz="1600" dirty="0" smtClean="0">
                <a:latin typeface="+mn-ea"/>
              </a:rPr>
              <a:t>可能性（一部企業は、</a:t>
            </a:r>
            <a:r>
              <a:rPr lang="en-US" altLang="ja-JP" sz="1600" dirty="0" smtClean="0">
                <a:latin typeface="+mn-ea"/>
              </a:rPr>
              <a:t>EU</a:t>
            </a:r>
            <a:r>
              <a:rPr lang="ja-JP" altLang="en-US" sz="1600" dirty="0">
                <a:latin typeface="+mn-ea"/>
              </a:rPr>
              <a:t>（英国）への新たな拠点の</a:t>
            </a:r>
            <a:r>
              <a:rPr lang="ja-JP" altLang="en-US" sz="1600" dirty="0" smtClean="0">
                <a:latin typeface="+mn-ea"/>
              </a:rPr>
              <a:t>設置等を実施）</a:t>
            </a:r>
            <a:endParaRPr lang="en-US" altLang="ja-JP" sz="1600" dirty="0">
              <a:latin typeface="+mn-ea"/>
            </a:endParaRPr>
          </a:p>
          <a:p>
            <a:pPr marL="85725">
              <a:lnSpc>
                <a:spcPts val="1500"/>
              </a:lnSpc>
            </a:pPr>
            <a:endParaRPr lang="en-US" altLang="ja-JP" sz="2000" b="1" dirty="0" smtClean="0">
              <a:solidFill>
                <a:srgbClr val="FF0000"/>
              </a:solidFill>
              <a:latin typeface="+mn-ea"/>
            </a:endParaRPr>
          </a:p>
          <a:p>
            <a:pPr marL="85725">
              <a:lnSpc>
                <a:spcPts val="2000"/>
              </a:lnSpc>
            </a:pPr>
            <a:r>
              <a:rPr lang="ja-JP" altLang="en-US" sz="2000" b="1" dirty="0" smtClean="0">
                <a:solidFill>
                  <a:srgbClr val="FF0000"/>
                </a:solidFill>
                <a:latin typeface="+mn-ea"/>
              </a:rPr>
              <a:t>〇越境データ移転への制限</a:t>
            </a:r>
            <a:endParaRPr lang="en-US" altLang="ja-JP" sz="2000" b="1" dirty="0">
              <a:solidFill>
                <a:srgbClr val="FF0000"/>
              </a:solidFill>
              <a:latin typeface="+mn-ea"/>
            </a:endParaRPr>
          </a:p>
          <a:p>
            <a:pPr marL="885825" lvl="1" indent="-342900">
              <a:lnSpc>
                <a:spcPts val="2000"/>
              </a:lnSpc>
              <a:buFont typeface="Wingdings" panose="05000000000000000000" pitchFamily="2" charset="2"/>
              <a:buChar char="ü"/>
            </a:pPr>
            <a:r>
              <a:rPr lang="ja-JP" altLang="en-US" sz="1600" dirty="0">
                <a:latin typeface="+mn-ea"/>
              </a:rPr>
              <a:t>データの越境流通には一定の手続きが必要となる可能性</a:t>
            </a:r>
            <a:endParaRPr lang="en-US" altLang="ja-JP" sz="1600" dirty="0">
              <a:latin typeface="+mn-ea"/>
            </a:endParaRPr>
          </a:p>
          <a:p>
            <a:pPr marL="85725">
              <a:lnSpc>
                <a:spcPts val="1500"/>
              </a:lnSpc>
            </a:pPr>
            <a:endParaRPr lang="en-US" altLang="ja-JP" sz="2000" b="1" dirty="0" smtClean="0">
              <a:solidFill>
                <a:srgbClr val="FF0000"/>
              </a:solidFill>
            </a:endParaRPr>
          </a:p>
        </p:txBody>
      </p:sp>
    </p:spTree>
    <p:extLst>
      <p:ext uri="{BB962C8B-B14F-4D97-AF65-F5344CB8AC3E}">
        <p14:creationId xmlns:p14="http://schemas.microsoft.com/office/powerpoint/2010/main" val="153064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今後の対応</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154027" y="727338"/>
            <a:ext cx="9577306" cy="4978286"/>
          </a:xfrm>
          <a:prstGeom prst="rect">
            <a:avLst/>
          </a:prstGeom>
          <a:ln>
            <a:solidFill>
              <a:schemeClr val="tx1"/>
            </a:solidFill>
          </a:ln>
        </p:spPr>
        <p:txBody>
          <a:bodyPr wrap="square">
            <a:spAutoFit/>
          </a:bodyPr>
          <a:lstStyle/>
          <a:p>
            <a:pPr>
              <a:lnSpc>
                <a:spcPts val="2500"/>
              </a:lnSpc>
            </a:pPr>
            <a:r>
              <a:rPr lang="ja-JP" altLang="en-US" sz="2000" b="1" u="sng" dirty="0" smtClean="0">
                <a:solidFill>
                  <a:srgbClr val="FF0000"/>
                </a:solidFill>
                <a:latin typeface="+mj-ea"/>
                <a:ea typeface="+mj-ea"/>
                <a:cs typeface="Meiryo UI" panose="020B0604030504040204" pitchFamily="50" charset="-128"/>
              </a:rPr>
              <a:t>①　政府から英</a:t>
            </a:r>
            <a:r>
              <a:rPr lang="en-US" altLang="ja-JP" sz="2000" b="1" u="sng" dirty="0" smtClean="0">
                <a:solidFill>
                  <a:srgbClr val="FF0000"/>
                </a:solidFill>
                <a:latin typeface="+mj-ea"/>
                <a:ea typeface="+mj-ea"/>
                <a:cs typeface="Meiryo UI" panose="020B0604030504040204" pitchFamily="50" charset="-128"/>
              </a:rPr>
              <a:t>EU</a:t>
            </a:r>
            <a:r>
              <a:rPr lang="ja-JP" altLang="en-US" sz="2000" b="1" u="sng" dirty="0" smtClean="0">
                <a:solidFill>
                  <a:srgbClr val="FF0000"/>
                </a:solidFill>
                <a:latin typeface="+mj-ea"/>
                <a:ea typeface="+mj-ea"/>
                <a:cs typeface="Meiryo UI" panose="020B0604030504040204" pitchFamily="50" charset="-128"/>
              </a:rPr>
              <a:t>双方への働きかけ</a:t>
            </a:r>
            <a:endParaRPr lang="ja-JP" altLang="en-US" sz="2000" b="1" u="sng" dirty="0">
              <a:solidFill>
                <a:srgbClr val="FF0000"/>
              </a:solidFill>
              <a:latin typeface="+mj-ea"/>
              <a:ea typeface="+mj-ea"/>
              <a:cs typeface="Meiryo UI" panose="020B0604030504040204" pitchFamily="50" charset="-128"/>
            </a:endParaRPr>
          </a:p>
          <a:p>
            <a:pPr marL="342900" indent="-342900">
              <a:lnSpc>
                <a:spcPts val="2500"/>
              </a:lnSpc>
              <a:buFont typeface="Arial" panose="020B0604020202020204" pitchFamily="34" charset="0"/>
              <a:buChar char="•"/>
            </a:pPr>
            <a:r>
              <a:rPr lang="ja-JP" altLang="en-US" sz="2000" dirty="0" smtClean="0">
                <a:latin typeface="+mj-ea"/>
                <a:ea typeface="+mj-ea"/>
                <a:cs typeface="Meiryo UI" panose="020B0604030504040204" pitchFamily="50" charset="-128"/>
              </a:rPr>
              <a:t>日系</a:t>
            </a:r>
            <a:r>
              <a:rPr lang="ja-JP" altLang="en-US" sz="2000" dirty="0">
                <a:latin typeface="+mj-ea"/>
                <a:ea typeface="+mj-ea"/>
                <a:cs typeface="Meiryo UI" panose="020B0604030504040204" pitchFamily="50" charset="-128"/>
              </a:rPr>
              <a:t>企業の現状・ニーズを踏まえ</a:t>
            </a:r>
            <a:r>
              <a:rPr lang="ja-JP" altLang="en-US" sz="2000" dirty="0" smtClean="0">
                <a:latin typeface="+mj-ea"/>
                <a:ea typeface="+mj-ea"/>
                <a:cs typeface="Meiryo UI" panose="020B0604030504040204" pitchFamily="50" charset="-128"/>
              </a:rPr>
              <a:t>、移行期間の設置による法的安定性・予見可能性の確保等、企業の要望について、英</a:t>
            </a:r>
            <a:r>
              <a:rPr lang="ja-JP" altLang="en-US" sz="2000" dirty="0">
                <a:latin typeface="+mj-ea"/>
                <a:ea typeface="+mj-ea"/>
                <a:cs typeface="Meiryo UI" panose="020B0604030504040204" pitchFamily="50" charset="-128"/>
              </a:rPr>
              <a:t>・</a:t>
            </a:r>
            <a:r>
              <a:rPr lang="en-US" altLang="ja-JP" sz="2000" dirty="0">
                <a:latin typeface="+mj-ea"/>
                <a:ea typeface="+mj-ea"/>
                <a:cs typeface="Meiryo UI" panose="020B0604030504040204" pitchFamily="50" charset="-128"/>
              </a:rPr>
              <a:t>EU</a:t>
            </a:r>
            <a:r>
              <a:rPr lang="ja-JP" altLang="en-US" sz="2000" dirty="0">
                <a:latin typeface="+mj-ea"/>
                <a:ea typeface="+mj-ea"/>
                <a:cs typeface="Meiryo UI" panose="020B0604030504040204" pitchFamily="50" charset="-128"/>
              </a:rPr>
              <a:t>双方に</a:t>
            </a:r>
            <a:r>
              <a:rPr lang="ja-JP" altLang="en-US" sz="2000" dirty="0" smtClean="0">
                <a:latin typeface="+mj-ea"/>
                <a:ea typeface="+mj-ea"/>
                <a:cs typeface="Meiryo UI" panose="020B0604030504040204" pitchFamily="50" charset="-128"/>
              </a:rPr>
              <a:t>対する働きかけを継続。</a:t>
            </a:r>
            <a:endParaRPr lang="ja-JP" altLang="en-US" sz="2000" dirty="0">
              <a:latin typeface="+mj-ea"/>
              <a:ea typeface="+mj-ea"/>
              <a:cs typeface="Meiryo UI" panose="020B0604030504040204" pitchFamily="50" charset="-128"/>
            </a:endParaRPr>
          </a:p>
          <a:p>
            <a:pPr>
              <a:lnSpc>
                <a:spcPts val="1400"/>
              </a:lnSpc>
            </a:pPr>
            <a:endParaRPr lang="en-US" altLang="ja-JP" sz="1200" dirty="0" smtClean="0">
              <a:latin typeface="+mj-ea"/>
              <a:ea typeface="+mj-ea"/>
              <a:cs typeface="Meiryo UI" panose="020B0604030504040204" pitchFamily="50" charset="-128"/>
            </a:endParaRPr>
          </a:p>
          <a:p>
            <a:pPr>
              <a:lnSpc>
                <a:spcPts val="2500"/>
              </a:lnSpc>
            </a:pPr>
            <a:r>
              <a:rPr lang="ja-JP" altLang="en-US" sz="2000" b="1" u="sng" dirty="0" smtClean="0">
                <a:solidFill>
                  <a:srgbClr val="FF0000"/>
                </a:solidFill>
                <a:latin typeface="+mj-ea"/>
                <a:cs typeface="Meiryo UI" panose="020B0604030504040204" pitchFamily="50" charset="-128"/>
              </a:rPr>
              <a:t>②　海外政府・産業界の対応等についての情報収集　</a:t>
            </a:r>
            <a:endParaRPr lang="en-US" altLang="ja-JP" sz="2000" b="1" u="sng" dirty="0">
              <a:solidFill>
                <a:srgbClr val="FF0000"/>
              </a:solidFill>
              <a:latin typeface="+mj-ea"/>
              <a:cs typeface="Meiryo UI" panose="020B0604030504040204" pitchFamily="50" charset="-128"/>
            </a:endParaRPr>
          </a:p>
          <a:p>
            <a:pPr marL="342900" indent="-342900">
              <a:lnSpc>
                <a:spcPts val="2500"/>
              </a:lnSpc>
              <a:buFont typeface="Arial" panose="020B0604020202020204" pitchFamily="34" charset="0"/>
              <a:buChar char="•"/>
            </a:pPr>
            <a:r>
              <a:rPr lang="ja-JP" altLang="en-US" sz="2000" dirty="0">
                <a:latin typeface="+mj-ea"/>
                <a:ea typeface="+mj-ea"/>
                <a:cs typeface="Meiryo UI" panose="020B0604030504040204" pitchFamily="50" charset="-128"/>
              </a:rPr>
              <a:t>ジェトロ</a:t>
            </a:r>
            <a:r>
              <a:rPr lang="ja-JP" altLang="en-US" sz="2000" dirty="0" smtClean="0">
                <a:latin typeface="+mj-ea"/>
                <a:ea typeface="+mj-ea"/>
                <a:cs typeface="Meiryo UI" panose="020B0604030504040204" pitchFamily="50" charset="-128"/>
              </a:rPr>
              <a:t>等とも連携しつつ、交渉の見通しやクリフエッジシナリオへの対応も含め情報収集を継続。</a:t>
            </a:r>
            <a:endParaRPr lang="en-US" altLang="ja-JP" sz="2000" dirty="0">
              <a:latin typeface="+mj-ea"/>
              <a:ea typeface="+mj-ea"/>
              <a:cs typeface="Meiryo UI" panose="020B0604030504040204" pitchFamily="50" charset="-128"/>
            </a:endParaRPr>
          </a:p>
          <a:p>
            <a:pPr>
              <a:lnSpc>
                <a:spcPts val="1400"/>
              </a:lnSpc>
            </a:pPr>
            <a:endParaRPr lang="en-US" altLang="ja-JP" sz="2000" dirty="0">
              <a:latin typeface="+mj-ea"/>
              <a:cs typeface="Meiryo UI" panose="020B0604030504040204" pitchFamily="50" charset="-128"/>
            </a:endParaRPr>
          </a:p>
          <a:p>
            <a:pPr>
              <a:lnSpc>
                <a:spcPts val="2500"/>
              </a:lnSpc>
            </a:pPr>
            <a:r>
              <a:rPr lang="ja-JP" altLang="en-US" sz="2000" b="1" u="sng" dirty="0" smtClean="0">
                <a:solidFill>
                  <a:srgbClr val="FF0000"/>
                </a:solidFill>
                <a:latin typeface="+mj-ea"/>
                <a:cs typeface="Meiryo UI" panose="020B0604030504040204" pitchFamily="50" charset="-128"/>
              </a:rPr>
              <a:t>③</a:t>
            </a:r>
            <a:r>
              <a:rPr lang="ja-JP" altLang="en-US" sz="2000" b="1" u="sng" dirty="0">
                <a:solidFill>
                  <a:srgbClr val="FF0000"/>
                </a:solidFill>
                <a:latin typeface="+mj-ea"/>
                <a:cs typeface="Meiryo UI" panose="020B0604030504040204" pitchFamily="50" charset="-128"/>
              </a:rPr>
              <a:t>　相談窓口等を通じた情報提供</a:t>
            </a:r>
            <a:endParaRPr lang="en-US" altLang="ja-JP" sz="2000" b="1" u="sng" dirty="0">
              <a:solidFill>
                <a:srgbClr val="FF0000"/>
              </a:solidFill>
              <a:latin typeface="+mj-ea"/>
              <a:cs typeface="Meiryo UI" panose="020B0604030504040204" pitchFamily="50" charset="-128"/>
            </a:endParaRPr>
          </a:p>
          <a:p>
            <a:pPr marL="342900" indent="-342900">
              <a:lnSpc>
                <a:spcPts val="2500"/>
              </a:lnSpc>
              <a:buFont typeface="Arial" panose="020B0604020202020204" pitchFamily="34" charset="0"/>
              <a:buChar char="•"/>
            </a:pPr>
            <a:r>
              <a:rPr lang="ja-JP" altLang="ja-JP" sz="2000" dirty="0">
                <a:latin typeface="+mj-ea"/>
              </a:rPr>
              <a:t>ジェトロ</a:t>
            </a:r>
            <a:r>
              <a:rPr lang="ja-JP" altLang="en-US" sz="2000" dirty="0">
                <a:latin typeface="+mj-ea"/>
              </a:rPr>
              <a:t>等に設置した相談</a:t>
            </a:r>
            <a:r>
              <a:rPr lang="ja-JP" altLang="en-US" sz="2000" dirty="0" smtClean="0">
                <a:latin typeface="+mj-ea"/>
              </a:rPr>
              <a:t>窓口やウェブページ、セミナー開催等を通じた、企業へ</a:t>
            </a:r>
            <a:r>
              <a:rPr lang="ja-JP" altLang="en-US" sz="2000" dirty="0">
                <a:latin typeface="+mj-ea"/>
              </a:rPr>
              <a:t>の情報提供を継続</a:t>
            </a:r>
            <a:r>
              <a:rPr lang="ja-JP" altLang="en-US" sz="2000" dirty="0">
                <a:latin typeface="+mj-ea"/>
                <a:cs typeface="Meiryo UI" panose="020B0604030504040204" pitchFamily="50" charset="-128"/>
              </a:rPr>
              <a:t>。</a:t>
            </a:r>
          </a:p>
          <a:p>
            <a:pPr>
              <a:lnSpc>
                <a:spcPts val="1400"/>
              </a:lnSpc>
            </a:pPr>
            <a:endParaRPr lang="ja-JP" altLang="en-US" sz="2000" b="1" dirty="0">
              <a:latin typeface="+mj-ea"/>
              <a:ea typeface="+mj-ea"/>
              <a:cs typeface="Meiryo UI" panose="020B0604030504040204" pitchFamily="50" charset="-128"/>
            </a:endParaRPr>
          </a:p>
          <a:p>
            <a:pPr>
              <a:lnSpc>
                <a:spcPts val="2500"/>
              </a:lnSpc>
            </a:pPr>
            <a:r>
              <a:rPr lang="ja-JP" altLang="en-US" sz="2000" b="1" u="sng" dirty="0">
                <a:solidFill>
                  <a:srgbClr val="FF0000"/>
                </a:solidFill>
                <a:latin typeface="+mj-ea"/>
                <a:ea typeface="+mj-ea"/>
                <a:cs typeface="Meiryo UI" panose="020B0604030504040204" pitchFamily="50" charset="-128"/>
              </a:rPr>
              <a:t>④</a:t>
            </a:r>
            <a:r>
              <a:rPr lang="ja-JP" altLang="en-US" sz="2000" b="1" u="sng" dirty="0" smtClean="0">
                <a:solidFill>
                  <a:srgbClr val="FF0000"/>
                </a:solidFill>
                <a:latin typeface="+mj-ea"/>
                <a:ea typeface="+mj-ea"/>
                <a:cs typeface="Meiryo UI" panose="020B0604030504040204" pitchFamily="50" charset="-128"/>
              </a:rPr>
              <a:t>　コンティンジェンシープラン</a:t>
            </a:r>
            <a:r>
              <a:rPr lang="ja-JP" altLang="en-US" sz="2000" b="1" u="sng" dirty="0">
                <a:solidFill>
                  <a:srgbClr val="FF0000"/>
                </a:solidFill>
                <a:latin typeface="+mj-ea"/>
                <a:ea typeface="+mj-ea"/>
                <a:cs typeface="Meiryo UI" panose="020B0604030504040204" pitchFamily="50" charset="-128"/>
              </a:rPr>
              <a:t>の</a:t>
            </a:r>
            <a:r>
              <a:rPr lang="ja-JP" altLang="en-US" sz="2000" b="1" u="sng" dirty="0" smtClean="0">
                <a:solidFill>
                  <a:srgbClr val="FF0000"/>
                </a:solidFill>
                <a:latin typeface="+mj-ea"/>
                <a:ea typeface="+mj-ea"/>
                <a:cs typeface="Meiryo UI" panose="020B0604030504040204" pitchFamily="50" charset="-128"/>
              </a:rPr>
              <a:t>構築</a:t>
            </a:r>
            <a:endParaRPr lang="en-US" altLang="ja-JP" sz="2000" b="1" u="sng" dirty="0" smtClean="0">
              <a:solidFill>
                <a:srgbClr val="FF0000"/>
              </a:solidFill>
              <a:latin typeface="+mj-ea"/>
              <a:ea typeface="+mj-ea"/>
              <a:cs typeface="Meiryo UI" panose="020B0604030504040204" pitchFamily="50" charset="-128"/>
            </a:endParaRPr>
          </a:p>
          <a:p>
            <a:pPr marL="342900" indent="-342900">
              <a:lnSpc>
                <a:spcPts val="2500"/>
              </a:lnSpc>
              <a:buFont typeface="Arial" panose="020B0604020202020204" pitchFamily="34" charset="0"/>
              <a:buChar char="•"/>
            </a:pPr>
            <a:r>
              <a:rPr lang="en-US" altLang="ja-JP" sz="2000" dirty="0" smtClean="0">
                <a:latin typeface="+mj-ea"/>
                <a:ea typeface="+mj-ea"/>
                <a:cs typeface="Meiryo UI" panose="020B0604030504040204" pitchFamily="50" charset="-128"/>
              </a:rPr>
              <a:t>No-deal</a:t>
            </a:r>
            <a:r>
              <a:rPr lang="ja-JP" altLang="en-US" sz="2000" dirty="0" smtClean="0">
                <a:latin typeface="+mj-ea"/>
                <a:ea typeface="+mj-ea"/>
                <a:cs typeface="Meiryo UI" panose="020B0604030504040204" pitchFamily="50" charset="-128"/>
              </a:rPr>
              <a:t>の可能性も踏まえ、事業者によるコンティンジェンシープラン</a:t>
            </a:r>
            <a:r>
              <a:rPr lang="ja-JP" altLang="en-US" sz="2000" dirty="0">
                <a:latin typeface="+mj-ea"/>
                <a:ea typeface="+mj-ea"/>
                <a:cs typeface="Meiryo UI" panose="020B0604030504040204" pitchFamily="50" charset="-128"/>
              </a:rPr>
              <a:t>の</a:t>
            </a:r>
            <a:r>
              <a:rPr lang="ja-JP" altLang="en-US" sz="2000" dirty="0" smtClean="0">
                <a:latin typeface="+mj-ea"/>
                <a:ea typeface="+mj-ea"/>
                <a:cs typeface="Meiryo UI" panose="020B0604030504040204" pitchFamily="50" charset="-128"/>
              </a:rPr>
              <a:t>検討を慫慂。</a:t>
            </a:r>
            <a:endParaRPr lang="ja-JP" altLang="en-US" sz="2000" dirty="0">
              <a:latin typeface="+mj-ea"/>
              <a:ea typeface="+mj-ea"/>
              <a:cs typeface="Meiryo UI" panose="020B0604030504040204" pitchFamily="50" charset="-128"/>
            </a:endParaRPr>
          </a:p>
          <a:p>
            <a:pPr>
              <a:lnSpc>
                <a:spcPts val="1400"/>
              </a:lnSpc>
            </a:pPr>
            <a:endParaRPr lang="en-US" altLang="ja-JP" sz="2000" b="1" u="sng" dirty="0">
              <a:latin typeface="+mj-ea"/>
              <a:ea typeface="+mj-ea"/>
              <a:cs typeface="Meiryo UI" panose="020B0604030504040204" pitchFamily="50" charset="-128"/>
            </a:endParaRPr>
          </a:p>
          <a:p>
            <a:pPr>
              <a:lnSpc>
                <a:spcPts val="2500"/>
              </a:lnSpc>
            </a:pPr>
            <a:r>
              <a:rPr lang="ja-JP" altLang="en-US" sz="2000" b="1" u="sng" dirty="0">
                <a:solidFill>
                  <a:srgbClr val="FF0000"/>
                </a:solidFill>
                <a:latin typeface="+mj-ea"/>
                <a:ea typeface="+mj-ea"/>
                <a:cs typeface="Meiryo UI" panose="020B0604030504040204" pitchFamily="50" charset="-128"/>
              </a:rPr>
              <a:t>⑤</a:t>
            </a:r>
            <a:r>
              <a:rPr lang="ja-JP" altLang="en-US" sz="2000" b="1" u="sng" dirty="0" smtClean="0">
                <a:solidFill>
                  <a:srgbClr val="FF0000"/>
                </a:solidFill>
                <a:latin typeface="+mj-ea"/>
                <a:ea typeface="+mj-ea"/>
                <a:cs typeface="Meiryo UI" panose="020B0604030504040204" pitchFamily="50" charset="-128"/>
              </a:rPr>
              <a:t>　将来の日英経済的パートナーシップに係る検討</a:t>
            </a:r>
            <a:endParaRPr lang="en-US" altLang="ja-JP" sz="2000" b="1" u="sng" dirty="0" smtClean="0">
              <a:solidFill>
                <a:srgbClr val="FF0000"/>
              </a:solidFill>
              <a:latin typeface="+mj-ea"/>
              <a:ea typeface="+mj-ea"/>
              <a:cs typeface="Meiryo UI" panose="020B0604030504040204" pitchFamily="50" charset="-128"/>
            </a:endParaRPr>
          </a:p>
          <a:p>
            <a:pPr marL="342900" indent="-342900">
              <a:lnSpc>
                <a:spcPts val="2500"/>
              </a:lnSpc>
              <a:buFont typeface="Arial" panose="020B0604020202020204" pitchFamily="34" charset="0"/>
              <a:buChar char="•"/>
            </a:pPr>
            <a:r>
              <a:rPr lang="ja-JP" altLang="en-US" sz="2000" dirty="0">
                <a:latin typeface="+mj-ea"/>
                <a:ea typeface="+mj-ea"/>
                <a:cs typeface="Meiryo UI" panose="020B0604030504040204" pitchFamily="50" charset="-128"/>
              </a:rPr>
              <a:t>日</a:t>
            </a:r>
            <a:r>
              <a:rPr lang="en-US" altLang="ja-JP" sz="2000" dirty="0">
                <a:latin typeface="+mj-ea"/>
                <a:ea typeface="+mj-ea"/>
                <a:cs typeface="Meiryo UI" panose="020B0604030504040204" pitchFamily="50" charset="-128"/>
              </a:rPr>
              <a:t>EU</a:t>
            </a:r>
            <a:r>
              <a:rPr lang="ja-JP" altLang="en-US" sz="2000" dirty="0">
                <a:latin typeface="+mj-ea"/>
                <a:ea typeface="+mj-ea"/>
                <a:cs typeface="Meiryo UI" panose="020B0604030504040204" pitchFamily="50" charset="-128"/>
              </a:rPr>
              <a:t>・</a:t>
            </a:r>
            <a:r>
              <a:rPr lang="en-US" altLang="ja-JP" sz="2000" dirty="0">
                <a:latin typeface="+mj-ea"/>
                <a:ea typeface="+mj-ea"/>
                <a:cs typeface="Meiryo UI" panose="020B0604030504040204" pitchFamily="50" charset="-128"/>
              </a:rPr>
              <a:t>EPA</a:t>
            </a:r>
            <a:r>
              <a:rPr lang="ja-JP" altLang="en-US" sz="2000" dirty="0">
                <a:latin typeface="+mj-ea"/>
                <a:ea typeface="+mj-ea"/>
                <a:cs typeface="Meiryo UI" panose="020B0604030504040204" pitchFamily="50" charset="-128"/>
              </a:rPr>
              <a:t>を踏まえた将来の日英経済的パートナーシップに向けて</a:t>
            </a:r>
            <a:r>
              <a:rPr lang="ja-JP" altLang="en-US" sz="2000" dirty="0" smtClean="0">
                <a:latin typeface="+mj-ea"/>
                <a:ea typeface="+mj-ea"/>
                <a:cs typeface="Meiryo UI" panose="020B0604030504040204" pitchFamily="50" charset="-128"/>
              </a:rPr>
              <a:t>検討。</a:t>
            </a:r>
            <a:endParaRPr lang="en-US" altLang="ja-JP" sz="2000" dirty="0" smtClean="0">
              <a:latin typeface="+mj-ea"/>
              <a:ea typeface="+mj-ea"/>
              <a:cs typeface="Meiryo UI" panose="020B0604030504040204" pitchFamily="50" charset="-128"/>
            </a:endParaRPr>
          </a:p>
        </p:txBody>
      </p:sp>
      <p:sp>
        <p:nvSpPr>
          <p:cNvPr id="5"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１４</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77305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a:cs typeface="+mn-cs"/>
              </a:rPr>
              <a:t>（参考）日本政府からＥＵ／英国へのメッセージ</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154027" y="1325841"/>
            <a:ext cx="9577306" cy="5478423"/>
          </a:xfrm>
          <a:prstGeom prst="rect">
            <a:avLst/>
          </a:prstGeom>
          <a:ln>
            <a:solidFill>
              <a:schemeClr val="tx1"/>
            </a:solidFill>
          </a:ln>
        </p:spPr>
        <p:txBody>
          <a:bodyPr wrap="square">
            <a:spAutoFit/>
          </a:bodyPr>
          <a:lstStyle/>
          <a:p>
            <a:pPr>
              <a:lnSpc>
                <a:spcPts val="2000"/>
              </a:lnSpc>
            </a:pPr>
            <a:r>
              <a:rPr lang="ja-JP" altLang="ja-JP" dirty="0"/>
              <a:t>【英国及びＥＵ双方への要望事項】</a:t>
            </a:r>
          </a:p>
          <a:p>
            <a:pPr marL="285750" indent="-285750">
              <a:lnSpc>
                <a:spcPts val="2000"/>
              </a:lnSpc>
              <a:buFont typeface="Arial" panose="020B0604020202020204" pitchFamily="34" charset="0"/>
              <a:buChar char="•"/>
            </a:pPr>
            <a:r>
              <a:rPr lang="ja-JP" altLang="ja-JP" dirty="0" smtClean="0"/>
              <a:t>現行</a:t>
            </a:r>
            <a:r>
              <a:rPr lang="ja-JP" altLang="ja-JP" dirty="0"/>
              <a:t>の関税率や通関手続等の維持</a:t>
            </a:r>
          </a:p>
          <a:p>
            <a:pPr marL="285750" indent="-285750">
              <a:lnSpc>
                <a:spcPts val="2000"/>
              </a:lnSpc>
              <a:buFont typeface="Arial" panose="020B0604020202020204" pitchFamily="34" charset="0"/>
              <a:buChar char="•"/>
            </a:pPr>
            <a:r>
              <a:rPr lang="ja-JP" altLang="ja-JP" dirty="0" smtClean="0"/>
              <a:t>原産地</a:t>
            </a:r>
            <a:r>
              <a:rPr lang="ja-JP" altLang="ja-JP" dirty="0"/>
              <a:t>規則の累積規定の導入</a:t>
            </a:r>
          </a:p>
          <a:p>
            <a:pPr marL="285750" indent="-285750">
              <a:lnSpc>
                <a:spcPts val="2000"/>
              </a:lnSpc>
              <a:buFont typeface="Arial" panose="020B0604020202020204" pitchFamily="34" charset="0"/>
              <a:buChar char="•"/>
            </a:pPr>
            <a:r>
              <a:rPr lang="ja-JP" altLang="ja-JP" dirty="0" smtClean="0"/>
              <a:t>英</a:t>
            </a:r>
            <a:r>
              <a:rPr lang="ja-JP" altLang="ja-JP" dirty="0"/>
              <a:t>国籍・欧州大陸籍の労働者へのアクセスの維持</a:t>
            </a:r>
          </a:p>
          <a:p>
            <a:pPr marL="285750" indent="-285750">
              <a:lnSpc>
                <a:spcPts val="2000"/>
              </a:lnSpc>
              <a:buFont typeface="Arial" panose="020B0604020202020204" pitchFamily="34" charset="0"/>
              <a:buChar char="•"/>
            </a:pPr>
            <a:r>
              <a:rPr lang="ja-JP" altLang="ja-JP" dirty="0" smtClean="0"/>
              <a:t>金融</a:t>
            </a:r>
            <a:r>
              <a:rPr lang="ja-JP" altLang="ja-JP" dirty="0"/>
              <a:t>単一免許制度を含む金融サービスの提供及び設立・開業に関する自由の維持</a:t>
            </a:r>
          </a:p>
          <a:p>
            <a:pPr marL="285750" indent="-285750">
              <a:lnSpc>
                <a:spcPts val="2000"/>
              </a:lnSpc>
              <a:buFont typeface="Arial" panose="020B0604020202020204" pitchFamily="34" charset="0"/>
              <a:buChar char="•"/>
            </a:pPr>
            <a:r>
              <a:rPr lang="ja-JP" altLang="ja-JP" dirty="0" smtClean="0"/>
              <a:t>国境</a:t>
            </a:r>
            <a:r>
              <a:rPr lang="ja-JP" altLang="ja-JP" dirty="0"/>
              <a:t>を越えた投資・サービスやグループ企業間を含む資金移動の自由の維持</a:t>
            </a:r>
          </a:p>
          <a:p>
            <a:pPr marL="285750" indent="-285750">
              <a:lnSpc>
                <a:spcPts val="2000"/>
              </a:lnSpc>
              <a:buFont typeface="Arial" panose="020B0604020202020204" pitchFamily="34" charset="0"/>
              <a:buChar char="•"/>
            </a:pPr>
            <a:r>
              <a:rPr lang="ja-JP" altLang="ja-JP" dirty="0" smtClean="0"/>
              <a:t>情報</a:t>
            </a:r>
            <a:r>
              <a:rPr lang="ja-JP" altLang="ja-JP" dirty="0"/>
              <a:t>保護の水準とデータ移転の自由の維持</a:t>
            </a:r>
          </a:p>
          <a:p>
            <a:pPr marL="285750" indent="-285750">
              <a:lnSpc>
                <a:spcPts val="2000"/>
              </a:lnSpc>
              <a:buFont typeface="Arial" panose="020B0604020202020204" pitchFamily="34" charset="0"/>
              <a:buChar char="•"/>
            </a:pPr>
            <a:r>
              <a:rPr lang="ja-JP" altLang="ja-JP" dirty="0" smtClean="0"/>
              <a:t>統一的</a:t>
            </a:r>
            <a:r>
              <a:rPr lang="ja-JP" altLang="ja-JP" dirty="0"/>
              <a:t>な知財の保護</a:t>
            </a:r>
          </a:p>
          <a:p>
            <a:pPr marL="285750" indent="-285750">
              <a:lnSpc>
                <a:spcPts val="2000"/>
              </a:lnSpc>
              <a:buFont typeface="Arial" panose="020B0604020202020204" pitchFamily="34" charset="0"/>
              <a:buChar char="•"/>
            </a:pPr>
            <a:r>
              <a:rPr lang="ja-JP" altLang="ja-JP" dirty="0" smtClean="0"/>
              <a:t>英</a:t>
            </a:r>
            <a:r>
              <a:rPr lang="ja-JP" altLang="ja-JP" dirty="0"/>
              <a:t>・ＥＵ間の規制・基準の維持（既に確立している相互承認や同等性の枠組みの維持を含む。）</a:t>
            </a:r>
          </a:p>
          <a:p>
            <a:pPr marL="285750" indent="-285750">
              <a:lnSpc>
                <a:spcPts val="2000"/>
              </a:lnSpc>
              <a:buFont typeface="Arial" panose="020B0604020202020204" pitchFamily="34" charset="0"/>
              <a:buChar char="•"/>
            </a:pPr>
            <a:r>
              <a:rPr lang="ja-JP" altLang="ja-JP" dirty="0" smtClean="0"/>
              <a:t>ユーロ</a:t>
            </a:r>
            <a:r>
              <a:rPr lang="ja-JP" altLang="ja-JP" dirty="0"/>
              <a:t>決済センターの機能，欧州医薬品庁等の英国内ＥＵ機関の立地等の利便性</a:t>
            </a:r>
            <a:r>
              <a:rPr lang="ja-JP" altLang="ja-JP" dirty="0" smtClean="0"/>
              <a:t>確保</a:t>
            </a:r>
            <a:endParaRPr lang="en-US" altLang="ja-JP" dirty="0" smtClean="0"/>
          </a:p>
          <a:p>
            <a:pPr marL="285750" indent="-285750">
              <a:lnSpc>
                <a:spcPts val="2000"/>
              </a:lnSpc>
              <a:buFont typeface="Arial" panose="020B0604020202020204" pitchFamily="34" charset="0"/>
              <a:buChar char="•"/>
            </a:pPr>
            <a:r>
              <a:rPr lang="ja-JP" altLang="ja-JP" dirty="0" smtClean="0"/>
              <a:t>ＥＵ</a:t>
            </a:r>
            <a:r>
              <a:rPr lang="ja-JP" altLang="ja-JP" dirty="0"/>
              <a:t>研究開発予算へのアクセス，日ＥＵ共同研究開発への英国の</a:t>
            </a:r>
            <a:r>
              <a:rPr lang="ja-JP" altLang="ja-JP" dirty="0" smtClean="0"/>
              <a:t>関与</a:t>
            </a:r>
            <a:r>
              <a:rPr lang="en-US" altLang="ja-JP" dirty="0"/>
              <a:t> </a:t>
            </a:r>
            <a:endParaRPr lang="ja-JP" altLang="ja-JP" dirty="0"/>
          </a:p>
          <a:p>
            <a:pPr>
              <a:lnSpc>
                <a:spcPts val="2000"/>
              </a:lnSpc>
            </a:pPr>
            <a:r>
              <a:rPr lang="ja-JP" altLang="ja-JP" dirty="0"/>
              <a:t>【英国のみに対する追加的要望事項】</a:t>
            </a:r>
          </a:p>
          <a:p>
            <a:pPr marL="285750" indent="-285750">
              <a:lnSpc>
                <a:spcPts val="2000"/>
              </a:lnSpc>
              <a:buFont typeface="Arial" panose="020B0604020202020204" pitchFamily="34" charset="0"/>
              <a:buChar char="•"/>
            </a:pPr>
            <a:r>
              <a:rPr lang="ja-JP" altLang="ja-JP" dirty="0" smtClean="0"/>
              <a:t>関税</a:t>
            </a:r>
            <a:r>
              <a:rPr lang="ja-JP" altLang="ja-JP" dirty="0"/>
              <a:t>や税関手続等の負担の無い物品貿易の自由</a:t>
            </a:r>
          </a:p>
          <a:p>
            <a:pPr marL="285750" indent="-285750">
              <a:lnSpc>
                <a:spcPts val="2000"/>
              </a:lnSpc>
              <a:buFont typeface="Arial" panose="020B0604020202020204" pitchFamily="34" charset="0"/>
              <a:buChar char="•"/>
            </a:pPr>
            <a:r>
              <a:rPr lang="ja-JP" altLang="ja-JP" dirty="0" smtClean="0"/>
              <a:t>必要</a:t>
            </a:r>
            <a:r>
              <a:rPr lang="ja-JP" altLang="ja-JP" dirty="0"/>
              <a:t>な技能を持つ労働者へのアクセスの維持</a:t>
            </a:r>
          </a:p>
          <a:p>
            <a:pPr marL="285750" indent="-285750">
              <a:lnSpc>
                <a:spcPts val="2000"/>
              </a:lnSpc>
              <a:buFont typeface="Arial" panose="020B0604020202020204" pitchFamily="34" charset="0"/>
              <a:buChar char="•"/>
            </a:pPr>
            <a:r>
              <a:rPr lang="ja-JP" altLang="ja-JP" dirty="0" smtClean="0"/>
              <a:t>外資</a:t>
            </a:r>
            <a:r>
              <a:rPr lang="ja-JP" altLang="ja-JP" dirty="0"/>
              <a:t>参入に係る基本政策の維持</a:t>
            </a:r>
          </a:p>
          <a:p>
            <a:pPr marL="285750" indent="-285750">
              <a:lnSpc>
                <a:spcPts val="2000"/>
              </a:lnSpc>
              <a:buFont typeface="Arial" panose="020B0604020202020204" pitchFamily="34" charset="0"/>
              <a:buChar char="•"/>
            </a:pPr>
            <a:r>
              <a:rPr lang="ja-JP" altLang="ja-JP" dirty="0" smtClean="0"/>
              <a:t>投資</a:t>
            </a:r>
            <a:r>
              <a:rPr lang="ja-JP" altLang="ja-JP" dirty="0"/>
              <a:t>促進策の実施</a:t>
            </a:r>
          </a:p>
          <a:p>
            <a:pPr marL="285750" indent="-285750">
              <a:lnSpc>
                <a:spcPts val="2000"/>
              </a:lnSpc>
              <a:buFont typeface="Arial" panose="020B0604020202020204" pitchFamily="34" charset="0"/>
              <a:buChar char="•"/>
            </a:pPr>
            <a:r>
              <a:rPr lang="ja-JP" altLang="ja-JP" dirty="0" smtClean="0"/>
              <a:t>独自</a:t>
            </a:r>
            <a:r>
              <a:rPr lang="ja-JP" altLang="ja-JP" dirty="0"/>
              <a:t>のデータ保護法制を制定する際の情報保護の水準とデータ移転の自由の維持</a:t>
            </a:r>
          </a:p>
          <a:p>
            <a:pPr marL="285750" indent="-285750">
              <a:lnSpc>
                <a:spcPts val="2000"/>
              </a:lnSpc>
              <a:buFont typeface="Arial" panose="020B0604020202020204" pitchFamily="34" charset="0"/>
              <a:buChar char="•"/>
            </a:pPr>
            <a:r>
              <a:rPr lang="ja-JP" altLang="ja-JP" dirty="0" smtClean="0"/>
              <a:t>英国</a:t>
            </a:r>
            <a:r>
              <a:rPr lang="ja-JP" altLang="ja-JP" dirty="0"/>
              <a:t>の独自規制・基準のＥＵの規制・基準との整合性の確保</a:t>
            </a:r>
          </a:p>
          <a:p>
            <a:pPr marL="285750" indent="-285750">
              <a:lnSpc>
                <a:spcPts val="2000"/>
              </a:lnSpc>
              <a:buFont typeface="Arial" panose="020B0604020202020204" pitchFamily="34" charset="0"/>
              <a:buChar char="•"/>
            </a:pPr>
            <a:r>
              <a:rPr lang="ja-JP" altLang="ja-JP" dirty="0" smtClean="0"/>
              <a:t>英国</a:t>
            </a:r>
            <a:r>
              <a:rPr lang="ja-JP" altLang="ja-JP" dirty="0"/>
              <a:t>研究開発予算への</a:t>
            </a:r>
            <a:r>
              <a:rPr lang="ja-JP" altLang="ja-JP" dirty="0" smtClean="0"/>
              <a:t>アクセス</a:t>
            </a:r>
            <a:r>
              <a:rPr lang="en-US" altLang="ja-JP" dirty="0"/>
              <a:t> </a:t>
            </a:r>
            <a:endParaRPr lang="ja-JP" altLang="ja-JP" dirty="0"/>
          </a:p>
          <a:p>
            <a:pPr>
              <a:lnSpc>
                <a:spcPts val="2000"/>
              </a:lnSpc>
            </a:pPr>
            <a:r>
              <a:rPr lang="ja-JP" altLang="ja-JP" dirty="0"/>
              <a:t>【ＥＵのみに対する追加的要望事項】</a:t>
            </a:r>
          </a:p>
          <a:p>
            <a:pPr marL="285750" indent="-285750">
              <a:lnSpc>
                <a:spcPts val="2000"/>
              </a:lnSpc>
              <a:buFont typeface="Arial" panose="020B0604020202020204" pitchFamily="34" charset="0"/>
              <a:buChar char="•"/>
            </a:pPr>
            <a:r>
              <a:rPr lang="ja-JP" altLang="ja-JP" dirty="0" smtClean="0"/>
              <a:t>単一</a:t>
            </a:r>
            <a:r>
              <a:rPr lang="ja-JP" altLang="ja-JP" dirty="0"/>
              <a:t>免許制度に係る経過措置等の</a:t>
            </a:r>
            <a:r>
              <a:rPr lang="ja-JP" altLang="ja-JP" dirty="0" smtClean="0"/>
              <a:t>導入</a:t>
            </a:r>
            <a:endParaRPr lang="ja-JP" altLang="ja-JP" dirty="0"/>
          </a:p>
        </p:txBody>
      </p:sp>
      <p:sp>
        <p:nvSpPr>
          <p:cNvPr id="5" name="正方形/長方形 4"/>
          <p:cNvSpPr/>
          <p:nvPr/>
        </p:nvSpPr>
        <p:spPr>
          <a:xfrm>
            <a:off x="154027" y="545947"/>
            <a:ext cx="9577306" cy="707886"/>
          </a:xfrm>
          <a:prstGeom prst="rect">
            <a:avLst/>
          </a:prstGeom>
          <a:ln>
            <a:solidFill>
              <a:schemeClr val="tx1"/>
            </a:solidFill>
          </a:ln>
        </p:spPr>
        <p:txBody>
          <a:bodyPr wrap="square">
            <a:spAutoFit/>
          </a:bodyPr>
          <a:lstStyle/>
          <a:p>
            <a:r>
              <a:rPr lang="ja-JP" altLang="en-US" sz="2000" dirty="0" smtClean="0"/>
              <a:t>　２０１６年９月、「</a:t>
            </a:r>
            <a:r>
              <a:rPr lang="ja-JP" altLang="ja-JP" sz="2000" dirty="0"/>
              <a:t>英国のＥＵ離脱に関する政府タスクフォース</a:t>
            </a:r>
            <a:r>
              <a:rPr lang="ja-JP" altLang="en-US" sz="2000" dirty="0" smtClean="0"/>
              <a:t>」において採択。具体的要望事項は以下のとおり。</a:t>
            </a:r>
            <a:endParaRPr lang="ja-JP" altLang="en-US" sz="2400" dirty="0">
              <a:latin typeface="+mj-ea"/>
              <a:cs typeface="Meiryo UI" panose="020B0604030504040204" pitchFamily="50" charset="-128"/>
            </a:endParaRPr>
          </a:p>
        </p:txBody>
      </p:sp>
      <p:sp>
        <p:nvSpPr>
          <p:cNvPr id="6" name="スライド番号プレースホルダー 1"/>
          <p:cNvSpPr txBox="1">
            <a:spLocks/>
          </p:cNvSpPr>
          <p:nvPr/>
        </p:nvSpPr>
        <p:spPr>
          <a:xfrm>
            <a:off x="7419933" y="6439139"/>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１５</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3180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72008" y="548680"/>
            <a:ext cx="9777536" cy="5632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dirty="0">
                <a:latin typeface="+mj-ea"/>
                <a:ea typeface="+mj-ea"/>
              </a:rPr>
              <a:t>２０１６年</a:t>
            </a:r>
            <a:endParaRPr lang="en-US" altLang="ja-JP" dirty="0">
              <a:latin typeface="+mj-ea"/>
              <a:ea typeface="+mj-ea"/>
            </a:endParaRPr>
          </a:p>
          <a:p>
            <a:r>
              <a:rPr lang="ja-JP" altLang="en-US" dirty="0">
                <a:latin typeface="+mj-ea"/>
                <a:ea typeface="+mj-ea"/>
              </a:rPr>
              <a:t>　　６月２３日</a:t>
            </a:r>
            <a:r>
              <a:rPr lang="en-US" altLang="ja-JP" dirty="0">
                <a:latin typeface="+mj-ea"/>
                <a:ea typeface="+mj-ea"/>
              </a:rPr>
              <a:t>	</a:t>
            </a:r>
            <a:r>
              <a:rPr lang="ja-JP" altLang="en-US" dirty="0">
                <a:latin typeface="+mj-ea"/>
                <a:ea typeface="+mj-ea"/>
              </a:rPr>
              <a:t>ＥＵ離脱をめぐる国民投票において、</a:t>
            </a:r>
            <a:r>
              <a:rPr lang="ja-JP" altLang="en-US" b="1" u="sng" dirty="0">
                <a:solidFill>
                  <a:srgbClr val="FF0000"/>
                </a:solidFill>
                <a:latin typeface="+mj-ea"/>
                <a:ea typeface="+mj-ea"/>
              </a:rPr>
              <a:t>「離脱」派が過半数を</a:t>
            </a:r>
            <a:r>
              <a:rPr lang="ja-JP" altLang="en-US" b="1" u="sng" dirty="0" smtClean="0">
                <a:solidFill>
                  <a:srgbClr val="FF0000"/>
                </a:solidFill>
                <a:latin typeface="+mj-ea"/>
                <a:ea typeface="+mj-ea"/>
              </a:rPr>
              <a:t>獲得</a:t>
            </a:r>
            <a:endParaRPr lang="en-US" altLang="ja-JP" b="1" u="sng" dirty="0" smtClean="0">
              <a:solidFill>
                <a:srgbClr val="FF0000"/>
              </a:solidFill>
              <a:latin typeface="+mj-ea"/>
              <a:ea typeface="+mj-ea"/>
            </a:endParaRPr>
          </a:p>
          <a:p>
            <a:endParaRPr lang="en-US" altLang="ja-JP" dirty="0">
              <a:latin typeface="+mj-ea"/>
              <a:ea typeface="+mj-ea"/>
            </a:endParaRPr>
          </a:p>
          <a:p>
            <a:r>
              <a:rPr lang="ja-JP" altLang="en-US" dirty="0">
                <a:latin typeface="+mj-ea"/>
                <a:ea typeface="+mj-ea"/>
              </a:rPr>
              <a:t>２０１７年</a:t>
            </a:r>
            <a:endParaRPr lang="en-US" altLang="ja-JP" dirty="0">
              <a:latin typeface="+mj-ea"/>
              <a:ea typeface="+mj-ea"/>
            </a:endParaRPr>
          </a:p>
          <a:p>
            <a:r>
              <a:rPr lang="ja-JP" altLang="en-US" dirty="0">
                <a:latin typeface="+mj-ea"/>
                <a:ea typeface="+mj-ea"/>
              </a:rPr>
              <a:t>　　３月２９日　　　英国が、欧州連合条約第５０条に基づき、ＥＵに対して</a:t>
            </a:r>
            <a:r>
              <a:rPr lang="ja-JP" altLang="en-US" b="1" u="sng" dirty="0">
                <a:solidFill>
                  <a:srgbClr val="FF0000"/>
                </a:solidFill>
                <a:latin typeface="+mj-ea"/>
                <a:ea typeface="+mj-ea"/>
              </a:rPr>
              <a:t>離脱を正式通知</a:t>
            </a:r>
          </a:p>
          <a:p>
            <a:r>
              <a:rPr lang="ja-JP" altLang="en-US" dirty="0">
                <a:latin typeface="+mj-ea"/>
                <a:ea typeface="+mj-ea"/>
              </a:rPr>
              <a:t>　　６月１９日　　　英ＥＵ間の</a:t>
            </a:r>
            <a:r>
              <a:rPr lang="ja-JP" altLang="en-US" b="1" u="sng" dirty="0">
                <a:solidFill>
                  <a:srgbClr val="FF0000"/>
                </a:solidFill>
                <a:latin typeface="+mj-ea"/>
                <a:ea typeface="+mj-ea"/>
              </a:rPr>
              <a:t>交渉開始</a:t>
            </a:r>
            <a:endParaRPr lang="en-US" altLang="ja-JP" b="1" u="sng" dirty="0">
              <a:solidFill>
                <a:srgbClr val="FF0000"/>
              </a:solidFill>
              <a:latin typeface="+mj-ea"/>
              <a:ea typeface="+mj-ea"/>
            </a:endParaRPr>
          </a:p>
          <a:p>
            <a:r>
              <a:rPr lang="ja-JP" altLang="en-US" dirty="0">
                <a:latin typeface="+mj-ea"/>
                <a:ea typeface="+mj-ea"/>
              </a:rPr>
              <a:t>　１２月１５日　　  第１段階の交渉に</a:t>
            </a:r>
            <a:r>
              <a:rPr lang="ja-JP" altLang="en-US" dirty="0" smtClean="0">
                <a:latin typeface="+mj-ea"/>
                <a:ea typeface="+mj-ea"/>
              </a:rPr>
              <a:t>合意</a:t>
            </a:r>
            <a:endParaRPr lang="en-US" altLang="ja-JP" dirty="0">
              <a:latin typeface="+mj-ea"/>
              <a:ea typeface="+mj-ea"/>
            </a:endParaRPr>
          </a:p>
          <a:p>
            <a:endParaRPr lang="en-US" altLang="ja-JP" dirty="0" smtClean="0">
              <a:latin typeface="+mj-ea"/>
              <a:ea typeface="+mj-ea"/>
            </a:endParaRPr>
          </a:p>
          <a:p>
            <a:r>
              <a:rPr lang="ja-JP" altLang="en-US" dirty="0" smtClean="0">
                <a:latin typeface="+mj-ea"/>
                <a:ea typeface="+mj-ea"/>
              </a:rPr>
              <a:t>２０１８年</a:t>
            </a:r>
            <a:endParaRPr lang="en-US" altLang="ja-JP" dirty="0">
              <a:latin typeface="+mj-ea"/>
              <a:ea typeface="+mj-ea"/>
            </a:endParaRPr>
          </a:p>
          <a:p>
            <a:r>
              <a:rPr lang="ja-JP" altLang="en-US" dirty="0">
                <a:latin typeface="+mj-ea"/>
                <a:ea typeface="+mj-ea"/>
              </a:rPr>
              <a:t>　　３月２２日　　　２０２０年末までの「移行期間」の設置を含む、「離脱協定」の一部に合意</a:t>
            </a:r>
            <a:endParaRPr lang="en-US" altLang="ja-JP" dirty="0">
              <a:latin typeface="+mj-ea"/>
              <a:ea typeface="+mj-ea"/>
            </a:endParaRPr>
          </a:p>
          <a:p>
            <a:r>
              <a:rPr lang="ja-JP" altLang="en-US" dirty="0" smtClean="0"/>
              <a:t>　１１月１４日</a:t>
            </a:r>
            <a:r>
              <a:rPr lang="ja-JP" altLang="en-US" dirty="0"/>
              <a:t>　</a:t>
            </a:r>
            <a:r>
              <a:rPr lang="ja-JP" altLang="en-US" dirty="0" smtClean="0"/>
              <a:t>　</a:t>
            </a:r>
            <a:r>
              <a:rPr lang="ja-JP" altLang="en-US" b="1" u="sng" dirty="0" smtClean="0">
                <a:solidFill>
                  <a:srgbClr val="FF0000"/>
                </a:solidFill>
              </a:rPr>
              <a:t>　「</a:t>
            </a:r>
            <a:r>
              <a:rPr lang="ja-JP" altLang="en-US" b="1" u="sng" dirty="0">
                <a:solidFill>
                  <a:srgbClr val="FF0000"/>
                </a:solidFill>
              </a:rPr>
              <a:t>離脱協定」及び「将来関係に関する政治宣言」の概要が英</a:t>
            </a:r>
            <a:r>
              <a:rPr lang="en-US" altLang="ja-JP" b="1" u="sng" dirty="0">
                <a:solidFill>
                  <a:srgbClr val="FF0000"/>
                </a:solidFill>
              </a:rPr>
              <a:t>EU</a:t>
            </a:r>
            <a:r>
              <a:rPr lang="ja-JP" altLang="en-US" b="1" u="sng" dirty="0">
                <a:solidFill>
                  <a:srgbClr val="FF0000"/>
                </a:solidFill>
              </a:rPr>
              <a:t>の事務レベルで</a:t>
            </a:r>
            <a:r>
              <a:rPr lang="ja-JP" altLang="en-US" b="1" u="sng" dirty="0" smtClean="0">
                <a:solidFill>
                  <a:srgbClr val="FF0000"/>
                </a:solidFill>
              </a:rPr>
              <a:t>合</a:t>
            </a:r>
            <a:endParaRPr lang="en-US" altLang="ja-JP" b="1" u="sng" dirty="0" smtClean="0">
              <a:solidFill>
                <a:srgbClr val="FF0000"/>
              </a:solidFill>
            </a:endParaRPr>
          </a:p>
          <a:p>
            <a:r>
              <a:rPr lang="ja-JP" altLang="en-US" b="1" dirty="0">
                <a:solidFill>
                  <a:srgbClr val="FF0000"/>
                </a:solidFill>
              </a:rPr>
              <a:t>　</a:t>
            </a:r>
            <a:r>
              <a:rPr lang="ja-JP" altLang="en-US" b="1" dirty="0" smtClean="0">
                <a:solidFill>
                  <a:srgbClr val="FF0000"/>
                </a:solidFill>
              </a:rPr>
              <a:t>　　　　　　　　　　</a:t>
            </a:r>
            <a:r>
              <a:rPr lang="ja-JP" altLang="en-US" b="1" u="sng" dirty="0" err="1" smtClean="0">
                <a:solidFill>
                  <a:srgbClr val="FF0000"/>
                </a:solidFill>
              </a:rPr>
              <a:t>意</a:t>
            </a:r>
            <a:r>
              <a:rPr lang="ja-JP" altLang="en-US" b="1" u="sng" dirty="0" err="1">
                <a:solidFill>
                  <a:srgbClr val="FF0000"/>
                </a:solidFill>
              </a:rPr>
              <a:t>され</a:t>
            </a:r>
            <a:r>
              <a:rPr lang="ja-JP" altLang="en-US" b="1" u="sng" dirty="0" smtClean="0">
                <a:solidFill>
                  <a:srgbClr val="FF0000"/>
                </a:solidFill>
              </a:rPr>
              <a:t>、英国閣議で承認</a:t>
            </a:r>
            <a:endParaRPr lang="en-US" altLang="ja-JP" b="1" u="sng" dirty="0">
              <a:solidFill>
                <a:srgbClr val="FF0000"/>
              </a:solidFill>
            </a:endParaRPr>
          </a:p>
          <a:p>
            <a:r>
              <a:rPr lang="ja-JP" altLang="en-US" dirty="0" smtClean="0"/>
              <a:t>　１１月２５日　　　</a:t>
            </a:r>
            <a:r>
              <a:rPr lang="ja-JP" altLang="en-US" dirty="0"/>
              <a:t> 「離脱協定」及び「将来関係に関する政治宣言」の</a:t>
            </a:r>
            <a:r>
              <a:rPr lang="ja-JP" altLang="en-US" dirty="0" smtClean="0"/>
              <a:t>概要が</a:t>
            </a:r>
            <a:r>
              <a:rPr lang="ja-JP" altLang="en-US" b="1" u="sng" dirty="0" smtClean="0">
                <a:solidFill>
                  <a:srgbClr val="FF0000"/>
                </a:solidFill>
              </a:rPr>
              <a:t>欧州</a:t>
            </a:r>
            <a:r>
              <a:rPr lang="ja-JP" altLang="en-US" b="1" u="sng" dirty="0">
                <a:solidFill>
                  <a:srgbClr val="FF0000"/>
                </a:solidFill>
              </a:rPr>
              <a:t>理事会で</a:t>
            </a:r>
            <a:r>
              <a:rPr lang="ja-JP" altLang="en-US" b="1" u="sng" dirty="0" smtClean="0">
                <a:solidFill>
                  <a:srgbClr val="FF0000"/>
                </a:solidFill>
              </a:rPr>
              <a:t>承認</a:t>
            </a:r>
            <a:endParaRPr lang="en-US" altLang="ja-JP" b="1" u="sng" dirty="0">
              <a:solidFill>
                <a:srgbClr val="FF0000"/>
              </a:solidFill>
            </a:endParaRPr>
          </a:p>
          <a:p>
            <a:endParaRPr lang="en-US" altLang="ja-JP" dirty="0" smtClean="0">
              <a:latin typeface="+mj-ea"/>
              <a:ea typeface="+mj-ea"/>
            </a:endParaRPr>
          </a:p>
          <a:p>
            <a:r>
              <a:rPr lang="ja-JP" altLang="en-US" dirty="0" smtClean="0">
                <a:latin typeface="+mj-ea"/>
                <a:ea typeface="+mj-ea"/>
              </a:rPr>
              <a:t>２０１９年</a:t>
            </a:r>
            <a:endParaRPr lang="en-US" altLang="ja-JP" dirty="0">
              <a:latin typeface="+mj-ea"/>
              <a:ea typeface="+mj-ea"/>
            </a:endParaRPr>
          </a:p>
          <a:p>
            <a:r>
              <a:rPr lang="ja-JP" altLang="en-US" dirty="0">
                <a:latin typeface="+mj-ea"/>
                <a:ea typeface="+mj-ea"/>
              </a:rPr>
              <a:t>　</a:t>
            </a:r>
            <a:r>
              <a:rPr lang="ja-JP" altLang="en-US" dirty="0" smtClean="0">
                <a:latin typeface="+mj-ea"/>
                <a:ea typeface="+mj-ea"/>
              </a:rPr>
              <a:t>　１月１５日</a:t>
            </a:r>
            <a:r>
              <a:rPr lang="ja-JP" altLang="en-US" dirty="0">
                <a:latin typeface="+mj-ea"/>
                <a:ea typeface="+mj-ea"/>
              </a:rPr>
              <a:t>　</a:t>
            </a:r>
            <a:r>
              <a:rPr lang="ja-JP" altLang="en-US" dirty="0" smtClean="0">
                <a:latin typeface="+mj-ea"/>
                <a:ea typeface="+mj-ea"/>
              </a:rPr>
              <a:t>　　離脱</a:t>
            </a:r>
            <a:r>
              <a:rPr lang="ja-JP" altLang="en-US" dirty="0">
                <a:latin typeface="+mj-ea"/>
                <a:ea typeface="+mj-ea"/>
              </a:rPr>
              <a:t>協定等について</a:t>
            </a:r>
            <a:r>
              <a:rPr lang="ja-JP" altLang="en-US" b="1" u="sng" dirty="0">
                <a:solidFill>
                  <a:srgbClr val="FF0000"/>
                </a:solidFill>
                <a:latin typeface="+mj-ea"/>
                <a:ea typeface="+mj-ea"/>
              </a:rPr>
              <a:t>英国議会下院で採決（否決）</a:t>
            </a:r>
          </a:p>
          <a:p>
            <a:r>
              <a:rPr lang="ja-JP" altLang="en-US" dirty="0" smtClean="0">
                <a:latin typeface="+mj-ea"/>
                <a:ea typeface="+mj-ea"/>
              </a:rPr>
              <a:t>　</a:t>
            </a:r>
            <a:r>
              <a:rPr lang="ja-JP" altLang="en-US" dirty="0">
                <a:latin typeface="+mj-ea"/>
                <a:ea typeface="+mj-ea"/>
              </a:rPr>
              <a:t>　１月１６日　</a:t>
            </a:r>
            <a:r>
              <a:rPr lang="ja-JP" altLang="en-US" dirty="0" smtClean="0">
                <a:latin typeface="+mj-ea"/>
                <a:ea typeface="+mj-ea"/>
              </a:rPr>
              <a:t>　　英国議会下院における</a:t>
            </a:r>
            <a:r>
              <a:rPr lang="ja-JP" altLang="en-US" b="1" u="sng" dirty="0" smtClean="0">
                <a:solidFill>
                  <a:srgbClr val="FF0000"/>
                </a:solidFill>
                <a:latin typeface="+mj-ea"/>
                <a:ea typeface="+mj-ea"/>
              </a:rPr>
              <a:t>政府</a:t>
            </a:r>
            <a:r>
              <a:rPr lang="ja-JP" altLang="en-US" b="1" u="sng" dirty="0">
                <a:solidFill>
                  <a:srgbClr val="FF0000"/>
                </a:solidFill>
                <a:latin typeface="+mj-ea"/>
                <a:ea typeface="+mj-ea"/>
              </a:rPr>
              <a:t>不信任動議</a:t>
            </a:r>
            <a:r>
              <a:rPr lang="ja-JP" altLang="en-US" b="1" u="sng" dirty="0" smtClean="0">
                <a:solidFill>
                  <a:srgbClr val="FF0000"/>
                </a:solidFill>
                <a:latin typeface="+mj-ea"/>
                <a:ea typeface="+mj-ea"/>
              </a:rPr>
              <a:t>採決（否決）</a:t>
            </a:r>
            <a:endParaRPr lang="ja-JP" altLang="en-US" b="1" u="sng" dirty="0">
              <a:solidFill>
                <a:srgbClr val="FF0000"/>
              </a:solidFill>
              <a:latin typeface="+mj-ea"/>
              <a:ea typeface="+mj-ea"/>
            </a:endParaRPr>
          </a:p>
          <a:p>
            <a:r>
              <a:rPr lang="ja-JP" altLang="en-US" dirty="0" smtClean="0">
                <a:latin typeface="+mj-ea"/>
                <a:ea typeface="+mj-ea"/>
              </a:rPr>
              <a:t>　　</a:t>
            </a:r>
            <a:r>
              <a:rPr lang="ja-JP" altLang="ja-JP" dirty="0" smtClean="0"/>
              <a:t>１月</a:t>
            </a:r>
            <a:r>
              <a:rPr lang="ja-JP" altLang="ja-JP" dirty="0"/>
              <a:t>２９日　</a:t>
            </a:r>
            <a:r>
              <a:rPr lang="ja-JP" altLang="en-US" dirty="0" smtClean="0"/>
              <a:t>　　</a:t>
            </a:r>
            <a:r>
              <a:rPr lang="ja-JP" altLang="ja-JP" dirty="0" smtClean="0"/>
              <a:t>英国</a:t>
            </a:r>
            <a:r>
              <a:rPr lang="ja-JP" altLang="ja-JP" dirty="0"/>
              <a:t>議会下院に</a:t>
            </a:r>
            <a:r>
              <a:rPr lang="ja-JP" altLang="ja-JP" dirty="0" smtClean="0"/>
              <a:t>おける</a:t>
            </a:r>
            <a:r>
              <a:rPr lang="ja-JP" altLang="ja-JP" b="1" u="sng" dirty="0" smtClean="0">
                <a:solidFill>
                  <a:srgbClr val="FF0000"/>
                </a:solidFill>
              </a:rPr>
              <a:t>政府</a:t>
            </a:r>
            <a:r>
              <a:rPr lang="ja-JP" altLang="ja-JP" b="1" u="sng" dirty="0">
                <a:solidFill>
                  <a:srgbClr val="FF0000"/>
                </a:solidFill>
              </a:rPr>
              <a:t>方針</a:t>
            </a:r>
            <a:r>
              <a:rPr lang="ja-JP" altLang="ja-JP" dirty="0"/>
              <a:t>（離脱協定案についてＥＵと修正協議を実施）</a:t>
            </a:r>
            <a:r>
              <a:rPr lang="ja-JP" altLang="ja-JP" dirty="0" smtClean="0"/>
              <a:t>及び</a:t>
            </a:r>
            <a:endParaRPr lang="en-US" altLang="ja-JP" dirty="0" smtClean="0"/>
          </a:p>
          <a:p>
            <a:r>
              <a:rPr lang="ja-JP" altLang="en-US" dirty="0"/>
              <a:t>　</a:t>
            </a:r>
            <a:r>
              <a:rPr lang="ja-JP" altLang="en-US" dirty="0" smtClean="0"/>
              <a:t>　　　　　　　　　　</a:t>
            </a:r>
            <a:r>
              <a:rPr lang="ja-JP" altLang="ja-JP" b="1" u="sng" dirty="0" smtClean="0">
                <a:solidFill>
                  <a:srgbClr val="FF0000"/>
                </a:solidFill>
              </a:rPr>
              <a:t>修正動議</a:t>
            </a:r>
            <a:r>
              <a:rPr lang="ja-JP" altLang="en-US" b="1" u="sng" dirty="0" smtClean="0">
                <a:solidFill>
                  <a:srgbClr val="FF0000"/>
                </a:solidFill>
              </a:rPr>
              <a:t>の採決</a:t>
            </a:r>
            <a:endParaRPr lang="ja-JP" altLang="ja-JP" b="1" u="sng" dirty="0">
              <a:solidFill>
                <a:srgbClr val="FF0000"/>
              </a:solidFill>
            </a:endParaRPr>
          </a:p>
          <a:p>
            <a:r>
              <a:rPr lang="ja-JP" altLang="en-US" dirty="0" smtClean="0"/>
              <a:t>　</a:t>
            </a:r>
            <a:r>
              <a:rPr lang="ja-JP" altLang="en-US" dirty="0">
                <a:latin typeface="+mj-ea"/>
                <a:ea typeface="+mj-ea"/>
              </a:rPr>
              <a:t>　</a:t>
            </a:r>
            <a:r>
              <a:rPr lang="ja-JP" altLang="en-US" dirty="0" smtClean="0">
                <a:latin typeface="+mj-ea"/>
                <a:ea typeface="+mj-ea"/>
              </a:rPr>
              <a:t>３月</a:t>
            </a:r>
            <a:r>
              <a:rPr lang="ja-JP" altLang="en-US" dirty="0">
                <a:latin typeface="+mj-ea"/>
                <a:ea typeface="+mj-ea"/>
              </a:rPr>
              <a:t>３０日　　　</a:t>
            </a:r>
            <a:r>
              <a:rPr lang="ja-JP" altLang="en-US" b="1" u="sng" dirty="0">
                <a:solidFill>
                  <a:srgbClr val="FF0000"/>
                </a:solidFill>
                <a:latin typeface="+mj-ea"/>
                <a:ea typeface="+mj-ea"/>
              </a:rPr>
              <a:t>英国のＥＵ</a:t>
            </a:r>
            <a:r>
              <a:rPr lang="ja-JP" altLang="en-US" b="1" u="sng" dirty="0" smtClean="0">
                <a:solidFill>
                  <a:srgbClr val="FF0000"/>
                </a:solidFill>
                <a:latin typeface="+mj-ea"/>
                <a:ea typeface="+mj-ea"/>
              </a:rPr>
              <a:t>離脱</a:t>
            </a:r>
            <a:r>
              <a:rPr lang="en-US" altLang="ja-JP" sz="1200" dirty="0" smtClean="0">
                <a:solidFill>
                  <a:schemeClr val="tx1"/>
                </a:solidFill>
                <a:latin typeface="+mj-ea"/>
                <a:ea typeface="+mj-ea"/>
              </a:rPr>
              <a:t>※</a:t>
            </a:r>
            <a:r>
              <a:rPr lang="ja-JP" altLang="en-US" sz="1200" dirty="0" smtClean="0">
                <a:solidFill>
                  <a:schemeClr val="tx1"/>
                </a:solidFill>
                <a:latin typeface="+mj-ea"/>
                <a:ea typeface="+mj-ea"/>
              </a:rPr>
              <a:t>英国時間３月２９日午後１１時</a:t>
            </a:r>
            <a:endParaRPr lang="en-US" altLang="ja-JP" sz="1200" dirty="0">
              <a:solidFill>
                <a:schemeClr val="tx1"/>
              </a:solidFill>
              <a:latin typeface="+mj-ea"/>
              <a:ea typeface="+mj-ea"/>
            </a:endParaRPr>
          </a:p>
        </p:txBody>
      </p:sp>
      <p:sp>
        <p:nvSpPr>
          <p:cNvPr id="13" name="テキスト ボックス 12"/>
          <p:cNvSpPr txBox="1"/>
          <p:nvPr/>
        </p:nvSpPr>
        <p:spPr>
          <a:xfrm>
            <a:off x="-30097" y="44624"/>
            <a:ext cx="9945555" cy="461665"/>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r>
              <a:rPr lang="ja-JP" altLang="en-US" dirty="0">
                <a:latin typeface="+mj-ea"/>
                <a:ea typeface="+mj-ea"/>
              </a:rPr>
              <a:t>英国の欧州離脱に係る</a:t>
            </a:r>
            <a:r>
              <a:rPr lang="ja-JP" altLang="en-US" dirty="0" smtClean="0">
                <a:latin typeface="+mj-ea"/>
                <a:ea typeface="+mj-ea"/>
              </a:rPr>
              <a:t>経緯・スケジュール</a:t>
            </a:r>
            <a:endParaRPr lang="en-US" altLang="ja-JP" dirty="0">
              <a:latin typeface="+mj-ea"/>
              <a:ea typeface="+mj-ea"/>
            </a:endParaRPr>
          </a:p>
        </p:txBody>
      </p:sp>
      <p:sp>
        <p:nvSpPr>
          <p:cNvPr id="4"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fld id="{B620CCF6-01E0-4F67-AC26-62EF3B4BC608}" type="slidenum">
              <a:rPr lang="ja-JP" altLang="en-US" sz="140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pPr>
                <a:defRPr/>
              </a:pPr>
              <a:t>1</a:t>
            </a:fld>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79362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571920" y="107746"/>
            <a:ext cx="2148345" cy="230832"/>
          </a:xfrm>
          <a:prstGeom prst="rect">
            <a:avLst/>
          </a:prstGeom>
        </p:spPr>
        <p:txBody>
          <a:bodyPr wrap="none">
            <a:spAutoFit/>
          </a:bodyPr>
          <a:lstStyle/>
          <a:p>
            <a:pPr algn="ctr"/>
            <a:r>
              <a:rPr lang="en-US" altLang="ja-JP" sz="900" dirty="0">
                <a:latin typeface="+mj-ea"/>
                <a:ea typeface="+mj-ea"/>
              </a:rPr>
              <a:t>※EU</a:t>
            </a:r>
            <a:r>
              <a:rPr lang="ja-JP" altLang="en-US" sz="900" dirty="0">
                <a:latin typeface="+mj-ea"/>
                <a:ea typeface="+mj-ea"/>
              </a:rPr>
              <a:t>の括弧内のパラは補完的交渉指令</a:t>
            </a:r>
            <a:endParaRPr lang="en-US" altLang="ja-JP" sz="900" dirty="0">
              <a:latin typeface="+mj-ea"/>
              <a:ea typeface="+mj-ea"/>
            </a:endParaRPr>
          </a:p>
        </p:txBody>
      </p:sp>
      <p:sp>
        <p:nvSpPr>
          <p:cNvPr id="10" name="テキスト ボックス 9"/>
          <p:cNvSpPr txBox="1"/>
          <p:nvPr/>
        </p:nvSpPr>
        <p:spPr>
          <a:xfrm>
            <a:off x="-59069" y="44624"/>
            <a:ext cx="9945555" cy="461665"/>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r>
              <a:rPr kumimoji="1" lang="ja-JP" altLang="en-US" kern="1200" dirty="0" smtClean="0">
                <a:solidFill>
                  <a:schemeClr val="bg1"/>
                </a:solidFill>
                <a:latin typeface="+mj-ea"/>
                <a:ea typeface="+mj-ea"/>
              </a:rPr>
              <a:t>離脱協定の合意（</a:t>
            </a:r>
            <a:r>
              <a:rPr kumimoji="1" lang="en-US" altLang="ja-JP" kern="1200" dirty="0" smtClean="0">
                <a:solidFill>
                  <a:schemeClr val="bg1"/>
                </a:solidFill>
                <a:latin typeface="+mj-ea"/>
                <a:ea typeface="+mj-ea"/>
              </a:rPr>
              <a:t>2018</a:t>
            </a:r>
            <a:r>
              <a:rPr kumimoji="1" lang="ja-JP" altLang="en-US" kern="1200" dirty="0" smtClean="0">
                <a:solidFill>
                  <a:schemeClr val="bg1"/>
                </a:solidFill>
                <a:latin typeface="+mj-ea"/>
                <a:ea typeface="+mj-ea"/>
              </a:rPr>
              <a:t>年</a:t>
            </a:r>
            <a:r>
              <a:rPr kumimoji="1" lang="en-US" altLang="ja-JP" kern="1200" dirty="0" smtClean="0">
                <a:solidFill>
                  <a:schemeClr val="bg1"/>
                </a:solidFill>
                <a:latin typeface="+mj-ea"/>
                <a:ea typeface="+mj-ea"/>
              </a:rPr>
              <a:t>11</a:t>
            </a:r>
            <a:r>
              <a:rPr kumimoji="1" lang="ja-JP" altLang="en-US" kern="1200" dirty="0" smtClean="0">
                <a:solidFill>
                  <a:schemeClr val="bg1"/>
                </a:solidFill>
                <a:latin typeface="+mj-ea"/>
                <a:ea typeface="+mj-ea"/>
              </a:rPr>
              <a:t>月）①</a:t>
            </a:r>
            <a:endParaRPr kumimoji="1" lang="ja-JP" altLang="en-US" kern="1200" dirty="0">
              <a:solidFill>
                <a:schemeClr val="bg1"/>
              </a:solidFill>
              <a:latin typeface="+mj-ea"/>
              <a:ea typeface="+mj-ea"/>
            </a:endParaRPr>
          </a:p>
        </p:txBody>
      </p:sp>
      <p:sp>
        <p:nvSpPr>
          <p:cNvPr id="13" name="正方形/長方形 12"/>
          <p:cNvSpPr/>
          <p:nvPr/>
        </p:nvSpPr>
        <p:spPr>
          <a:xfrm>
            <a:off x="71193" y="548680"/>
            <a:ext cx="9649072" cy="656590"/>
          </a:xfrm>
          <a:prstGeom prst="rect">
            <a:avLst/>
          </a:prstGeom>
          <a:ln>
            <a:solidFill>
              <a:schemeClr val="accent1"/>
            </a:solidFill>
          </a:ln>
        </p:spPr>
        <p:txBody>
          <a:bodyPr wrap="square">
            <a:spAutoFit/>
          </a:bodyPr>
          <a:lstStyle/>
          <a:p>
            <a:pPr marL="285750" indent="-200025">
              <a:lnSpc>
                <a:spcPts val="2200"/>
              </a:lnSpc>
              <a:spcBef>
                <a:spcPts val="600"/>
              </a:spcBef>
              <a:buFont typeface="Arial" panose="020B0604020202020204" pitchFamily="34" charset="0"/>
              <a:buChar char="•"/>
            </a:pPr>
            <a:r>
              <a:rPr lang="ja-JP" altLang="en-US" sz="2000" dirty="0" smtClean="0"/>
              <a:t>「</a:t>
            </a:r>
            <a:r>
              <a:rPr lang="ja-JP" altLang="en-US" sz="2000" dirty="0"/>
              <a:t>離脱協定」及び「将来関係に関する政治宣言」の概要が</a:t>
            </a:r>
            <a:r>
              <a:rPr lang="ja-JP" altLang="en-US" sz="2000" dirty="0" smtClean="0"/>
              <a:t>英ＥＵの</a:t>
            </a:r>
            <a:r>
              <a:rPr lang="ja-JP" altLang="en-US" sz="2000" dirty="0"/>
              <a:t>事務レベルで合意され</a:t>
            </a:r>
            <a:r>
              <a:rPr lang="ja-JP" altLang="en-US" sz="2000" dirty="0" smtClean="0"/>
              <a:t>、１１月１４日の英国閣議</a:t>
            </a:r>
            <a:r>
              <a:rPr lang="ja-JP" altLang="en-US" sz="2000" dirty="0"/>
              <a:t>で</a:t>
            </a:r>
            <a:r>
              <a:rPr lang="ja-JP" altLang="en-US" sz="2000" dirty="0" smtClean="0"/>
              <a:t>承認、１１月２５日に欧州理事会で承認。</a:t>
            </a:r>
            <a:endParaRPr lang="en-US" altLang="ja-JP" sz="2000" dirty="0"/>
          </a:p>
        </p:txBody>
      </p:sp>
      <p:sp>
        <p:nvSpPr>
          <p:cNvPr id="17"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２</a:t>
            </a:r>
          </a:p>
        </p:txBody>
      </p:sp>
      <p:sp>
        <p:nvSpPr>
          <p:cNvPr id="15" name="正方形/長方形 14"/>
          <p:cNvSpPr/>
          <p:nvPr/>
        </p:nvSpPr>
        <p:spPr>
          <a:xfrm>
            <a:off x="89172" y="1753260"/>
            <a:ext cx="9649072" cy="4965462"/>
          </a:xfrm>
          <a:prstGeom prst="rect">
            <a:avLst/>
          </a:prstGeom>
          <a:ln>
            <a:solidFill>
              <a:schemeClr val="accent1"/>
            </a:solidFill>
          </a:ln>
        </p:spPr>
        <p:txBody>
          <a:bodyPr wrap="square">
            <a:spAutoFit/>
          </a:bodyPr>
          <a:lstStyle/>
          <a:p>
            <a:pPr marL="85725">
              <a:lnSpc>
                <a:spcPts val="2000"/>
              </a:lnSpc>
            </a:pPr>
            <a:r>
              <a:rPr lang="ja-JP" altLang="en-US" sz="2000" dirty="0" smtClean="0"/>
              <a:t>（移行期間）</a:t>
            </a:r>
            <a:endParaRPr lang="en-US" altLang="ja-JP" sz="2000" dirty="0" smtClean="0"/>
          </a:p>
          <a:p>
            <a:pPr marL="285750" indent="-200025">
              <a:lnSpc>
                <a:spcPts val="2000"/>
              </a:lnSpc>
              <a:buFont typeface="Arial" panose="020B0604020202020204" pitchFamily="34" charset="0"/>
              <a:buChar char="•"/>
            </a:pPr>
            <a:r>
              <a:rPr lang="ja-JP" altLang="en-US" sz="2000" u="sng" dirty="0" smtClean="0">
                <a:solidFill>
                  <a:srgbClr val="FF0000"/>
                </a:solidFill>
              </a:rPr>
              <a:t>２０２</a:t>
            </a:r>
            <a:r>
              <a:rPr lang="ja-JP" altLang="en-US" sz="2000" u="sng" dirty="0">
                <a:solidFill>
                  <a:srgbClr val="FF0000"/>
                </a:solidFill>
              </a:rPr>
              <a:t>０</a:t>
            </a:r>
            <a:r>
              <a:rPr lang="ja-JP" altLang="en-US" sz="2000" u="sng" dirty="0" smtClean="0">
                <a:solidFill>
                  <a:srgbClr val="FF0000"/>
                </a:solidFill>
              </a:rPr>
              <a:t>年末</a:t>
            </a:r>
            <a:r>
              <a:rPr lang="ja-JP" altLang="en-US" sz="2000" u="sng" dirty="0">
                <a:solidFill>
                  <a:srgbClr val="FF0000"/>
                </a:solidFill>
              </a:rPr>
              <a:t>までの「移行期間」 </a:t>
            </a:r>
            <a:r>
              <a:rPr lang="ja-JP" altLang="en-US" sz="2000" u="sng" dirty="0" smtClean="0">
                <a:solidFill>
                  <a:srgbClr val="FF0000"/>
                </a:solidFill>
              </a:rPr>
              <a:t>を設定</a:t>
            </a:r>
            <a:r>
              <a:rPr lang="ja-JP" altLang="en-US" sz="2000" dirty="0" smtClean="0"/>
              <a:t>（２０２０年</a:t>
            </a:r>
            <a:r>
              <a:rPr lang="ja-JP" altLang="en-US" sz="2000" dirty="0"/>
              <a:t>７</a:t>
            </a:r>
            <a:r>
              <a:rPr lang="ja-JP" altLang="en-US" sz="2000" dirty="0" smtClean="0"/>
              <a:t>月</a:t>
            </a:r>
            <a:r>
              <a:rPr lang="ja-JP" altLang="en-US" sz="2000" dirty="0"/>
              <a:t>まで</a:t>
            </a:r>
            <a:r>
              <a:rPr lang="ja-JP" altLang="en-US" sz="2000" dirty="0" smtClean="0"/>
              <a:t>に、</a:t>
            </a:r>
            <a:r>
              <a:rPr lang="en-US" altLang="ja-JP" sz="2000" dirty="0" smtClean="0"/>
              <a:t>1-2</a:t>
            </a:r>
            <a:r>
              <a:rPr lang="ja-JP" altLang="en-US" sz="2000" dirty="0" smtClean="0"/>
              <a:t>年</a:t>
            </a:r>
            <a:r>
              <a:rPr lang="ja-JP" altLang="en-US" sz="2000" dirty="0"/>
              <a:t>を限度として移行期間の</a:t>
            </a:r>
            <a:r>
              <a:rPr lang="ja-JP" altLang="en-US" sz="2000" dirty="0" smtClean="0"/>
              <a:t>延長</a:t>
            </a:r>
            <a:r>
              <a:rPr lang="ja-JP" altLang="en-US" sz="2000" dirty="0"/>
              <a:t>が</a:t>
            </a:r>
            <a:r>
              <a:rPr lang="ja-JP" altLang="en-US" sz="2000" dirty="0" smtClean="0"/>
              <a:t>可能）</a:t>
            </a:r>
            <a:r>
              <a:rPr lang="ja-JP" altLang="en-US" sz="2000" dirty="0"/>
              <a:t> </a:t>
            </a:r>
            <a:r>
              <a:rPr lang="ja-JP" altLang="en-US" sz="2000" dirty="0" smtClean="0"/>
              <a:t>。</a:t>
            </a:r>
            <a:endParaRPr lang="en-US" altLang="ja-JP" sz="2000" dirty="0" smtClean="0"/>
          </a:p>
          <a:p>
            <a:pPr marL="285750" indent="-200025">
              <a:lnSpc>
                <a:spcPts val="2000"/>
              </a:lnSpc>
              <a:buFont typeface="Arial" panose="020B0604020202020204" pitchFamily="34" charset="0"/>
              <a:buChar char="•"/>
            </a:pPr>
            <a:r>
              <a:rPr lang="ja-JP" altLang="en-US" sz="2000" dirty="0" smtClean="0"/>
              <a:t>移行期</a:t>
            </a:r>
            <a:r>
              <a:rPr lang="ja-JP" altLang="en-US" sz="2000" dirty="0"/>
              <a:t>間中</a:t>
            </a:r>
            <a:r>
              <a:rPr lang="ja-JP" altLang="en-US" sz="2000" dirty="0" smtClean="0"/>
              <a:t>は英国にはＥ</a:t>
            </a:r>
            <a:r>
              <a:rPr lang="ja-JP" altLang="en-US" sz="2000" dirty="0"/>
              <a:t>Ｕ</a:t>
            </a:r>
            <a:r>
              <a:rPr lang="ja-JP" altLang="en-US" sz="2000" dirty="0" smtClean="0"/>
              <a:t>法</a:t>
            </a:r>
            <a:r>
              <a:rPr lang="ja-JP" altLang="en-US" sz="2000" dirty="0"/>
              <a:t>が</a:t>
            </a:r>
            <a:r>
              <a:rPr lang="ja-JP" altLang="en-US" sz="2000" dirty="0" smtClean="0"/>
              <a:t>適用、</a:t>
            </a:r>
            <a:r>
              <a:rPr lang="ja-JP" altLang="en-US" sz="2000" dirty="0"/>
              <a:t>欧州司法裁判所</a:t>
            </a:r>
            <a:r>
              <a:rPr lang="ja-JP" altLang="en-US" sz="2000" dirty="0" smtClean="0"/>
              <a:t>（ＥＣ</a:t>
            </a:r>
            <a:r>
              <a:rPr lang="ja-JP" altLang="en-US" sz="2000" dirty="0"/>
              <a:t>Ｊ</a:t>
            </a:r>
            <a:r>
              <a:rPr lang="ja-JP" altLang="en-US" sz="2000" dirty="0" smtClean="0"/>
              <a:t>）</a:t>
            </a:r>
            <a:r>
              <a:rPr lang="ja-JP" altLang="en-US" sz="2000" dirty="0"/>
              <a:t>の</a:t>
            </a:r>
            <a:r>
              <a:rPr lang="ja-JP" altLang="en-US" sz="2000" dirty="0" smtClean="0"/>
              <a:t>管轄下。</a:t>
            </a:r>
            <a:endParaRPr lang="ja-JP" altLang="en-US" sz="2000" dirty="0"/>
          </a:p>
          <a:p>
            <a:pPr marL="285750" indent="-200025">
              <a:lnSpc>
                <a:spcPts val="2000"/>
              </a:lnSpc>
              <a:buFont typeface="Arial" panose="020B0604020202020204" pitchFamily="34" charset="0"/>
              <a:buChar char="•"/>
            </a:pPr>
            <a:r>
              <a:rPr lang="ja-JP" altLang="en-US" sz="2000" u="sng" dirty="0" smtClean="0">
                <a:solidFill>
                  <a:srgbClr val="FF0000"/>
                </a:solidFill>
              </a:rPr>
              <a:t>英国は、ＥＵが</a:t>
            </a:r>
            <a:r>
              <a:rPr lang="ja-JP" altLang="en-US" sz="2000" u="sng" dirty="0">
                <a:solidFill>
                  <a:srgbClr val="FF0000"/>
                </a:solidFill>
              </a:rPr>
              <a:t>第三国と</a:t>
            </a:r>
            <a:r>
              <a:rPr lang="ja-JP" altLang="en-US" sz="2000" u="sng" dirty="0" smtClean="0">
                <a:solidFill>
                  <a:srgbClr val="FF0000"/>
                </a:solidFill>
              </a:rPr>
              <a:t>締結した国際条約に拘束される</a:t>
            </a:r>
            <a:r>
              <a:rPr lang="ja-JP" altLang="en-US" sz="2000" dirty="0" smtClean="0"/>
              <a:t>。</a:t>
            </a:r>
            <a:endParaRPr lang="en-US" altLang="ja-JP" sz="2000" dirty="0" smtClean="0"/>
          </a:p>
          <a:p>
            <a:pPr marL="285750" indent="-200025">
              <a:lnSpc>
                <a:spcPts val="2000"/>
              </a:lnSpc>
              <a:buFont typeface="Arial" panose="020B0604020202020204" pitchFamily="34" charset="0"/>
              <a:buChar char="•"/>
            </a:pPr>
            <a:r>
              <a:rPr lang="ja-JP" altLang="en-US" sz="2000" dirty="0" smtClean="0"/>
              <a:t>英国は、ＥＵ以外の第三国</a:t>
            </a:r>
            <a:r>
              <a:rPr lang="ja-JP" altLang="en-US" sz="2000" dirty="0"/>
              <a:t>と</a:t>
            </a:r>
            <a:r>
              <a:rPr lang="ja-JP" altLang="en-US" sz="2000" dirty="0" smtClean="0"/>
              <a:t>、</a:t>
            </a:r>
            <a:r>
              <a:rPr lang="ja-JP" altLang="en-US" sz="2000" u="sng" dirty="0" smtClean="0">
                <a:solidFill>
                  <a:srgbClr val="FF0000"/>
                </a:solidFill>
              </a:rPr>
              <a:t>移行期間終了後に発効さ</a:t>
            </a:r>
            <a:r>
              <a:rPr lang="ja-JP" altLang="en-US" sz="2000" u="sng" dirty="0">
                <a:solidFill>
                  <a:srgbClr val="FF0000"/>
                </a:solidFill>
              </a:rPr>
              <a:t>せ</a:t>
            </a:r>
            <a:r>
              <a:rPr lang="ja-JP" altLang="en-US" sz="2000" u="sng" dirty="0" smtClean="0">
                <a:solidFill>
                  <a:srgbClr val="FF0000"/>
                </a:solidFill>
              </a:rPr>
              <a:t>る自由貿易協定の交渉</a:t>
            </a:r>
            <a:r>
              <a:rPr lang="ja-JP" altLang="en-US" sz="2000" u="sng" dirty="0">
                <a:solidFill>
                  <a:srgbClr val="FF0000"/>
                </a:solidFill>
              </a:rPr>
              <a:t>・署名・</a:t>
            </a:r>
            <a:r>
              <a:rPr lang="ja-JP" altLang="en-US" sz="2000" u="sng" dirty="0" smtClean="0">
                <a:solidFill>
                  <a:srgbClr val="FF0000"/>
                </a:solidFill>
              </a:rPr>
              <a:t>批准が可能</a:t>
            </a:r>
            <a:r>
              <a:rPr lang="ja-JP" altLang="en-US" sz="2000" dirty="0" smtClean="0"/>
              <a:t>。</a:t>
            </a:r>
            <a:endParaRPr lang="en-US" altLang="ja-JP" sz="2000" dirty="0" smtClean="0"/>
          </a:p>
          <a:p>
            <a:pPr marL="85725">
              <a:lnSpc>
                <a:spcPts val="2000"/>
              </a:lnSpc>
            </a:pPr>
            <a:r>
              <a:rPr lang="ja-JP" altLang="en-US" sz="2000" dirty="0" smtClean="0"/>
              <a:t>（</a:t>
            </a:r>
            <a:r>
              <a:rPr lang="ja-JP" altLang="en-US" sz="2000" dirty="0"/>
              <a:t>北アイルランド／</a:t>
            </a:r>
            <a:r>
              <a:rPr lang="ja-JP" altLang="en-US" sz="2000" dirty="0" smtClean="0"/>
              <a:t>アイルランド問題に関する「バックストップ」）</a:t>
            </a:r>
            <a:endParaRPr lang="en-US" altLang="ja-JP" sz="2000" dirty="0" smtClean="0"/>
          </a:p>
          <a:p>
            <a:pPr marL="285750" indent="-200025">
              <a:lnSpc>
                <a:spcPts val="2000"/>
              </a:lnSpc>
              <a:buFont typeface="Arial" panose="020B0604020202020204" pitchFamily="34" charset="0"/>
              <a:buChar char="•"/>
            </a:pPr>
            <a:r>
              <a:rPr lang="ja-JP" altLang="en-US" sz="2000" dirty="0" smtClean="0"/>
              <a:t>アイルランド</a:t>
            </a:r>
            <a:r>
              <a:rPr lang="ja-JP" altLang="en-US" sz="2000" dirty="0"/>
              <a:t>／北アイルランドの国境の扱いについて</a:t>
            </a:r>
            <a:r>
              <a:rPr lang="ja-JP" altLang="en-US" sz="2000" dirty="0" smtClean="0"/>
              <a:t>、移行期間中</a:t>
            </a:r>
            <a:r>
              <a:rPr lang="ja-JP" altLang="en-US" sz="2000" dirty="0"/>
              <a:t>に結論を得るため最大限の</a:t>
            </a:r>
            <a:r>
              <a:rPr lang="ja-JP" altLang="en-US" sz="2000" dirty="0" smtClean="0"/>
              <a:t>努力。</a:t>
            </a:r>
            <a:r>
              <a:rPr lang="ja-JP" altLang="en-US" sz="2000" u="sng" dirty="0" smtClean="0">
                <a:solidFill>
                  <a:srgbClr val="FF0000"/>
                </a:solidFill>
              </a:rPr>
              <a:t>移行期</a:t>
            </a:r>
            <a:r>
              <a:rPr lang="ja-JP" altLang="en-US" sz="2000" u="sng" dirty="0">
                <a:solidFill>
                  <a:srgbClr val="FF0000"/>
                </a:solidFill>
              </a:rPr>
              <a:t>間中に結論が得られなかった</a:t>
            </a:r>
            <a:r>
              <a:rPr lang="ja-JP" altLang="en-US" sz="2000" u="sng" dirty="0" smtClean="0">
                <a:solidFill>
                  <a:srgbClr val="FF0000"/>
                </a:solidFill>
              </a:rPr>
              <a:t>場合「バックストップ」を</a:t>
            </a:r>
            <a:r>
              <a:rPr lang="ja-JP" altLang="en-US" sz="2000" u="sng" dirty="0">
                <a:solidFill>
                  <a:srgbClr val="FF0000"/>
                </a:solidFill>
              </a:rPr>
              <a:t>発動</a:t>
            </a:r>
            <a:r>
              <a:rPr lang="ja-JP" altLang="en-US" sz="2000" dirty="0" smtClean="0">
                <a:solidFill>
                  <a:srgbClr val="FF0000"/>
                </a:solidFill>
              </a:rPr>
              <a:t>。</a:t>
            </a:r>
            <a:endParaRPr lang="ja-JP" altLang="en-US" sz="2000" dirty="0">
              <a:solidFill>
                <a:srgbClr val="FF0000"/>
              </a:solidFill>
            </a:endParaRPr>
          </a:p>
          <a:p>
            <a:pPr marL="285750" indent="-200025">
              <a:lnSpc>
                <a:spcPts val="2000"/>
              </a:lnSpc>
              <a:buFont typeface="Arial" panose="020B0604020202020204" pitchFamily="34" charset="0"/>
              <a:buChar char="•"/>
            </a:pPr>
            <a:r>
              <a:rPr lang="ja-JP" altLang="en-US" sz="2000" dirty="0" smtClean="0"/>
              <a:t>「バックストップ」</a:t>
            </a:r>
            <a:r>
              <a:rPr lang="ja-JP" altLang="en-US" sz="2000" dirty="0"/>
              <a:t>では</a:t>
            </a:r>
            <a:r>
              <a:rPr lang="ja-JP" altLang="en-US" sz="2000" dirty="0" smtClean="0">
                <a:solidFill>
                  <a:srgbClr val="FF0000"/>
                </a:solidFill>
              </a:rPr>
              <a:t>、</a:t>
            </a:r>
            <a:r>
              <a:rPr lang="ja-JP" altLang="en-US" sz="2000" u="sng" dirty="0" smtClean="0">
                <a:solidFill>
                  <a:srgbClr val="FF0000"/>
                </a:solidFill>
              </a:rPr>
              <a:t>①英国</a:t>
            </a:r>
            <a:r>
              <a:rPr lang="ja-JP" altLang="en-US" sz="2000" u="sng" dirty="0">
                <a:solidFill>
                  <a:srgbClr val="FF0000"/>
                </a:solidFill>
              </a:rPr>
              <a:t>全体がＥＵとの単一関税</a:t>
            </a:r>
            <a:r>
              <a:rPr lang="ja-JP" altLang="en-US" sz="2000" u="sng" dirty="0" smtClean="0">
                <a:solidFill>
                  <a:srgbClr val="FF0000"/>
                </a:solidFill>
              </a:rPr>
              <a:t>領域（関税同盟）に残留、②北アイルランドはＥＵの単一市場に</a:t>
            </a:r>
            <a:r>
              <a:rPr lang="ja-JP" altLang="en-US" sz="2000" u="sng" dirty="0">
                <a:solidFill>
                  <a:srgbClr val="FF0000"/>
                </a:solidFill>
              </a:rPr>
              <a:t>残留</a:t>
            </a:r>
            <a:r>
              <a:rPr lang="ja-JP" altLang="en-US" sz="2000" dirty="0" smtClean="0"/>
              <a:t>（工業</a:t>
            </a:r>
            <a:r>
              <a:rPr lang="ja-JP" altLang="en-US" sz="2000" dirty="0"/>
              <a:t>製品、環境、農産</a:t>
            </a:r>
            <a:r>
              <a:rPr lang="ja-JP" altLang="en-US" sz="2000" dirty="0" smtClean="0"/>
              <a:t>品等</a:t>
            </a:r>
            <a:r>
              <a:rPr lang="ja-JP" altLang="en-US" sz="2000" dirty="0"/>
              <a:t>の</a:t>
            </a:r>
            <a:r>
              <a:rPr lang="ja-JP" altLang="en-US" sz="2000" dirty="0" smtClean="0"/>
              <a:t>ＥＵ規制</a:t>
            </a:r>
            <a:r>
              <a:rPr lang="ja-JP" altLang="en-US" sz="2000" dirty="0"/>
              <a:t>を適用）。</a:t>
            </a:r>
            <a:endParaRPr lang="en-US" altLang="ja-JP" sz="2000" dirty="0" smtClean="0"/>
          </a:p>
          <a:p>
            <a:pPr marL="285750" indent="-200025">
              <a:lnSpc>
                <a:spcPts val="2000"/>
              </a:lnSpc>
              <a:buFont typeface="Arial" panose="020B0604020202020204" pitchFamily="34" charset="0"/>
              <a:buChar char="•"/>
            </a:pPr>
            <a:r>
              <a:rPr lang="ja-JP" altLang="en-US" sz="2000" dirty="0" smtClean="0"/>
              <a:t>ハード</a:t>
            </a:r>
            <a:r>
              <a:rPr lang="ja-JP" altLang="en-US" sz="2000" dirty="0"/>
              <a:t>・</a:t>
            </a:r>
            <a:r>
              <a:rPr lang="ja-JP" altLang="en-US" sz="2000" dirty="0" smtClean="0"/>
              <a:t>ボーダー回避</a:t>
            </a:r>
            <a:r>
              <a:rPr lang="ja-JP" altLang="en-US" sz="2000" dirty="0"/>
              <a:t>のためのＥＵ</a:t>
            </a:r>
            <a:r>
              <a:rPr lang="ja-JP" altLang="en-US" sz="2000" dirty="0" smtClean="0"/>
              <a:t>と英国本土との規制</a:t>
            </a:r>
            <a:r>
              <a:rPr lang="ja-JP" altLang="en-US" sz="2000" dirty="0"/>
              <a:t>の</a:t>
            </a:r>
            <a:r>
              <a:rPr lang="ja-JP" altLang="en-US" sz="2000" dirty="0" smtClean="0"/>
              <a:t>整合。</a:t>
            </a:r>
            <a:endParaRPr lang="en-US" altLang="ja-JP" sz="2000" dirty="0" smtClean="0"/>
          </a:p>
          <a:p>
            <a:pPr marL="285750" indent="-200025">
              <a:lnSpc>
                <a:spcPts val="2000"/>
              </a:lnSpc>
              <a:buFont typeface="Arial" panose="020B0604020202020204" pitchFamily="34" charset="0"/>
              <a:buChar char="•"/>
            </a:pPr>
            <a:r>
              <a:rPr lang="ja-JP" altLang="en-US" sz="2000" u="sng" dirty="0">
                <a:solidFill>
                  <a:srgbClr val="FF0000"/>
                </a:solidFill>
              </a:rPr>
              <a:t>バックストップ</a:t>
            </a:r>
            <a:r>
              <a:rPr lang="ja-JP" altLang="en-US" sz="2000" u="sng" dirty="0" smtClean="0">
                <a:solidFill>
                  <a:srgbClr val="FF0000"/>
                </a:solidFill>
              </a:rPr>
              <a:t>の終了（英国の関税同盟からの離脱）</a:t>
            </a:r>
            <a:r>
              <a:rPr lang="ja-JP" altLang="en-US" sz="2000" dirty="0" smtClean="0"/>
              <a:t>は</a:t>
            </a:r>
            <a:r>
              <a:rPr lang="ja-JP" altLang="en-US" sz="2000" dirty="0"/>
              <a:t>、</a:t>
            </a:r>
            <a:r>
              <a:rPr lang="ja-JP" altLang="en-US" sz="2000" dirty="0" smtClean="0"/>
              <a:t>英ＥＵの</a:t>
            </a:r>
            <a:r>
              <a:rPr lang="ja-JP" altLang="en-US" sz="2000" u="sng" dirty="0" smtClean="0">
                <a:solidFill>
                  <a:srgbClr val="FF0000"/>
                </a:solidFill>
              </a:rPr>
              <a:t>合同委員会が決定</a:t>
            </a:r>
            <a:r>
              <a:rPr lang="ja-JP" altLang="en-US" sz="2000" dirty="0" smtClean="0"/>
              <a:t>。</a:t>
            </a:r>
            <a:endParaRPr lang="en-US" altLang="ja-JP" sz="2000" dirty="0" smtClean="0"/>
          </a:p>
          <a:p>
            <a:pPr marL="85725">
              <a:lnSpc>
                <a:spcPts val="2000"/>
              </a:lnSpc>
            </a:pPr>
            <a:r>
              <a:rPr lang="ja-JP" altLang="en-US" sz="2000" dirty="0" smtClean="0"/>
              <a:t>（市民の権利）</a:t>
            </a:r>
            <a:endParaRPr lang="en-US" altLang="ja-JP" sz="2000" dirty="0" smtClean="0"/>
          </a:p>
          <a:p>
            <a:pPr marL="285750" indent="-200025">
              <a:lnSpc>
                <a:spcPts val="2000"/>
              </a:lnSpc>
              <a:buFont typeface="Arial" panose="020B0604020202020204" pitchFamily="34" charset="0"/>
              <a:buChar char="•"/>
            </a:pPr>
            <a:r>
              <a:rPr lang="ja-JP" altLang="en-US" sz="2000" dirty="0"/>
              <a:t>移行期間終了時点</a:t>
            </a:r>
            <a:r>
              <a:rPr lang="ja-JP" altLang="en-US" sz="2000" dirty="0" smtClean="0"/>
              <a:t>でＥ</a:t>
            </a:r>
            <a:r>
              <a:rPr lang="ja-JP" altLang="en-US" sz="2000" dirty="0"/>
              <a:t>Ｕ</a:t>
            </a:r>
            <a:r>
              <a:rPr lang="ja-JP" altLang="en-US" sz="2000" dirty="0" smtClean="0"/>
              <a:t>加盟</a:t>
            </a:r>
            <a:r>
              <a:rPr lang="ja-JP" altLang="en-US" sz="2000" dirty="0"/>
              <a:t>国に居住している英国民または英国に居住して</a:t>
            </a:r>
            <a:r>
              <a:rPr lang="ja-JP" altLang="en-US" sz="2000" dirty="0" smtClean="0"/>
              <a:t>いるＥＵ市民</a:t>
            </a:r>
            <a:r>
              <a:rPr lang="ja-JP" altLang="en-US" sz="2000" dirty="0"/>
              <a:t>は、同期間終了後もそれ以前と同じ権利を</a:t>
            </a:r>
            <a:r>
              <a:rPr lang="ja-JP" altLang="en-US" sz="2000" dirty="0" smtClean="0"/>
              <a:t>有する。</a:t>
            </a:r>
            <a:endParaRPr lang="en-US" altLang="ja-JP" sz="2000" dirty="0" smtClean="0"/>
          </a:p>
          <a:p>
            <a:pPr marL="85725">
              <a:lnSpc>
                <a:spcPts val="2000"/>
              </a:lnSpc>
            </a:pPr>
            <a:r>
              <a:rPr lang="ja-JP" altLang="en-US" sz="2000" dirty="0" smtClean="0"/>
              <a:t>（分担金）</a:t>
            </a:r>
            <a:endParaRPr lang="en-US" altLang="ja-JP" sz="2000" dirty="0" smtClean="0"/>
          </a:p>
          <a:p>
            <a:pPr marL="285750" indent="-200025">
              <a:lnSpc>
                <a:spcPts val="2000"/>
              </a:lnSpc>
              <a:buFont typeface="Arial" panose="020B0604020202020204" pitchFamily="34" charset="0"/>
              <a:buChar char="•"/>
            </a:pPr>
            <a:r>
              <a:rPr lang="ja-JP" altLang="en-US" sz="2000" dirty="0"/>
              <a:t>移行</a:t>
            </a:r>
            <a:r>
              <a:rPr lang="ja-JP" altLang="en-US" sz="2000" dirty="0" smtClean="0"/>
              <a:t>期間中は</a:t>
            </a:r>
            <a:r>
              <a:rPr lang="ja-JP" altLang="en-US" sz="2000" dirty="0"/>
              <a:t>、英国</a:t>
            </a:r>
            <a:r>
              <a:rPr lang="ja-JP" altLang="en-US" sz="2000" dirty="0" smtClean="0"/>
              <a:t>はＥＵ予算</a:t>
            </a:r>
            <a:r>
              <a:rPr lang="ja-JP" altLang="en-US" sz="2000" dirty="0"/>
              <a:t>に対してこれまでどおり拠出金を</a:t>
            </a:r>
            <a:r>
              <a:rPr lang="ja-JP" altLang="en-US" sz="2000" dirty="0" smtClean="0"/>
              <a:t>支払い。</a:t>
            </a:r>
            <a:endParaRPr lang="ja-JP" altLang="en-US" sz="2000" dirty="0"/>
          </a:p>
        </p:txBody>
      </p:sp>
      <p:sp>
        <p:nvSpPr>
          <p:cNvPr id="19" name="テキスト ボックス 18"/>
          <p:cNvSpPr txBox="1"/>
          <p:nvPr/>
        </p:nvSpPr>
        <p:spPr>
          <a:xfrm>
            <a:off x="50527" y="1319399"/>
            <a:ext cx="3024336"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ja-JP" altLang="en-US" sz="2000" b="1" dirty="0" smtClean="0"/>
              <a:t>離脱協定の概要</a:t>
            </a:r>
            <a:endParaRPr kumimoji="1" lang="ja-JP" altLang="en-US" sz="2000" b="1" dirty="0"/>
          </a:p>
        </p:txBody>
      </p:sp>
    </p:spTree>
    <p:extLst>
      <p:ext uri="{BB962C8B-B14F-4D97-AF65-F5344CB8AC3E}">
        <p14:creationId xmlns:p14="http://schemas.microsoft.com/office/powerpoint/2010/main" val="988223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571920" y="107746"/>
            <a:ext cx="2148345" cy="230832"/>
          </a:xfrm>
          <a:prstGeom prst="rect">
            <a:avLst/>
          </a:prstGeom>
        </p:spPr>
        <p:txBody>
          <a:bodyPr wrap="none">
            <a:spAutoFit/>
          </a:bodyPr>
          <a:lstStyle/>
          <a:p>
            <a:pPr algn="ctr"/>
            <a:r>
              <a:rPr lang="en-US" altLang="ja-JP" sz="900" dirty="0">
                <a:latin typeface="+mj-ea"/>
                <a:ea typeface="+mj-ea"/>
              </a:rPr>
              <a:t>※EU</a:t>
            </a:r>
            <a:r>
              <a:rPr lang="ja-JP" altLang="en-US" sz="900" dirty="0">
                <a:latin typeface="+mj-ea"/>
                <a:ea typeface="+mj-ea"/>
              </a:rPr>
              <a:t>の括弧内のパラは補完的交渉指令</a:t>
            </a:r>
            <a:endParaRPr lang="en-US" altLang="ja-JP" sz="900" dirty="0">
              <a:latin typeface="+mj-ea"/>
              <a:ea typeface="+mj-ea"/>
            </a:endParaRPr>
          </a:p>
        </p:txBody>
      </p:sp>
      <p:sp>
        <p:nvSpPr>
          <p:cNvPr id="10" name="テキスト ボックス 9"/>
          <p:cNvSpPr txBox="1"/>
          <p:nvPr/>
        </p:nvSpPr>
        <p:spPr>
          <a:xfrm>
            <a:off x="-59069" y="44624"/>
            <a:ext cx="9945555" cy="461665"/>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r>
              <a:rPr kumimoji="1" lang="ja-JP" altLang="en-US" kern="1200" dirty="0" smtClean="0">
                <a:solidFill>
                  <a:schemeClr val="bg1"/>
                </a:solidFill>
                <a:latin typeface="+mj-ea"/>
                <a:ea typeface="+mj-ea"/>
              </a:rPr>
              <a:t>離脱協定の合意（</a:t>
            </a:r>
            <a:r>
              <a:rPr kumimoji="1" lang="en-US" altLang="ja-JP" kern="1200" dirty="0" smtClean="0">
                <a:solidFill>
                  <a:schemeClr val="bg1"/>
                </a:solidFill>
                <a:latin typeface="+mj-ea"/>
                <a:ea typeface="+mj-ea"/>
              </a:rPr>
              <a:t>2018</a:t>
            </a:r>
            <a:r>
              <a:rPr kumimoji="1" lang="ja-JP" altLang="en-US" kern="1200" dirty="0" smtClean="0">
                <a:solidFill>
                  <a:schemeClr val="bg1"/>
                </a:solidFill>
                <a:latin typeface="+mj-ea"/>
                <a:ea typeface="+mj-ea"/>
              </a:rPr>
              <a:t>年</a:t>
            </a:r>
            <a:r>
              <a:rPr kumimoji="1" lang="en-US" altLang="ja-JP" kern="1200" dirty="0" smtClean="0">
                <a:solidFill>
                  <a:schemeClr val="bg1"/>
                </a:solidFill>
                <a:latin typeface="+mj-ea"/>
                <a:ea typeface="+mj-ea"/>
              </a:rPr>
              <a:t>11</a:t>
            </a:r>
            <a:r>
              <a:rPr kumimoji="1" lang="ja-JP" altLang="en-US" kern="1200" dirty="0" smtClean="0">
                <a:solidFill>
                  <a:schemeClr val="bg1"/>
                </a:solidFill>
                <a:latin typeface="+mj-ea"/>
                <a:ea typeface="+mj-ea"/>
              </a:rPr>
              <a:t>月）②</a:t>
            </a:r>
            <a:endParaRPr kumimoji="1" lang="ja-JP" altLang="en-US" kern="1200" dirty="0">
              <a:solidFill>
                <a:schemeClr val="bg1"/>
              </a:solidFill>
              <a:latin typeface="+mj-ea"/>
              <a:ea typeface="+mj-ea"/>
            </a:endParaRPr>
          </a:p>
        </p:txBody>
      </p:sp>
      <p:sp>
        <p:nvSpPr>
          <p:cNvPr id="17"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３</a:t>
            </a:r>
          </a:p>
        </p:txBody>
      </p:sp>
      <p:sp>
        <p:nvSpPr>
          <p:cNvPr id="15" name="正方形/長方形 14"/>
          <p:cNvSpPr/>
          <p:nvPr/>
        </p:nvSpPr>
        <p:spPr>
          <a:xfrm>
            <a:off x="89172" y="1175261"/>
            <a:ext cx="9649072" cy="3785652"/>
          </a:xfrm>
          <a:prstGeom prst="rect">
            <a:avLst/>
          </a:prstGeom>
          <a:ln>
            <a:solidFill>
              <a:schemeClr val="accent1"/>
            </a:solidFill>
          </a:ln>
        </p:spPr>
        <p:txBody>
          <a:bodyPr wrap="square">
            <a:spAutoFit/>
          </a:bodyPr>
          <a:lstStyle/>
          <a:p>
            <a:pPr marL="285750" indent="-200025">
              <a:lnSpc>
                <a:spcPts val="2400"/>
              </a:lnSpc>
              <a:buFont typeface="Arial" panose="020B0604020202020204" pitchFamily="34" charset="0"/>
              <a:buChar char="•"/>
            </a:pPr>
            <a:r>
              <a:rPr lang="ja-JP" altLang="en-US" sz="2000" dirty="0" smtClean="0"/>
              <a:t>物品貿易については、英ＥＵはできる限り緊密な関係を目指し、規制と税関に係る協力</a:t>
            </a:r>
            <a:r>
              <a:rPr lang="ja-JP" altLang="en-US" sz="2000" dirty="0"/>
              <a:t>によって結合された</a:t>
            </a:r>
            <a:r>
              <a:rPr lang="ja-JP" altLang="en-US" sz="2000" u="sng" dirty="0">
                <a:solidFill>
                  <a:srgbClr val="FF0000"/>
                </a:solidFill>
              </a:rPr>
              <a:t>包括的な自由</a:t>
            </a:r>
            <a:r>
              <a:rPr lang="ja-JP" altLang="en-US" sz="2000" u="sng" dirty="0" smtClean="0">
                <a:solidFill>
                  <a:srgbClr val="FF0000"/>
                </a:solidFill>
              </a:rPr>
              <a:t>貿易圏を創設</a:t>
            </a:r>
            <a:r>
              <a:rPr lang="ja-JP" altLang="en-US" sz="2000" dirty="0" smtClean="0"/>
              <a:t>。</a:t>
            </a:r>
            <a:r>
              <a:rPr lang="ja-JP" altLang="en-US" sz="2000" dirty="0" smtClean="0">
                <a:solidFill>
                  <a:srgbClr val="FF0000"/>
                </a:solidFill>
              </a:rPr>
              <a:t>関税賦課、数量制限等を回避</a:t>
            </a:r>
            <a:r>
              <a:rPr lang="ja-JP" altLang="en-US" sz="2000" dirty="0" smtClean="0"/>
              <a:t>。英ＥＵは規制分野での協力を進め、英国はＥＵ規制への整合を検討。</a:t>
            </a:r>
            <a:endParaRPr lang="en-US" altLang="ja-JP" sz="2000" dirty="0" smtClean="0"/>
          </a:p>
          <a:p>
            <a:pPr marL="285750" indent="-200025">
              <a:lnSpc>
                <a:spcPts val="2400"/>
              </a:lnSpc>
              <a:buFont typeface="Arial" panose="020B0604020202020204" pitchFamily="34" charset="0"/>
              <a:buChar char="•"/>
            </a:pPr>
            <a:r>
              <a:rPr lang="ja-JP" altLang="en-US" sz="2000" dirty="0" smtClean="0"/>
              <a:t>サービス貿易、投資分野については、</a:t>
            </a:r>
            <a:r>
              <a:rPr lang="ja-JP" altLang="en-US" sz="2000" u="sng" dirty="0" smtClean="0">
                <a:solidFill>
                  <a:srgbClr val="FF0000"/>
                </a:solidFill>
              </a:rPr>
              <a:t>ＥＵの既結の自由貿易協定を上回る包括的で野心的なアレンジメント</a:t>
            </a:r>
            <a:r>
              <a:rPr lang="ja-JP" altLang="en-US" sz="2000" dirty="0" smtClean="0"/>
              <a:t>を締結。ビジネス目的に自然人の一時的な入国・滞在を認める。</a:t>
            </a:r>
            <a:endParaRPr lang="en-US" altLang="ja-JP" sz="2000" dirty="0" smtClean="0"/>
          </a:p>
          <a:p>
            <a:pPr marL="285750" indent="-200025">
              <a:lnSpc>
                <a:spcPts val="2400"/>
              </a:lnSpc>
              <a:buFont typeface="Arial" panose="020B0604020202020204" pitchFamily="34" charset="0"/>
              <a:buChar char="•"/>
            </a:pPr>
            <a:r>
              <a:rPr lang="ja-JP" altLang="en-US" sz="2000" dirty="0" smtClean="0"/>
              <a:t>金融サービスに関する規制の同等性について、</a:t>
            </a:r>
            <a:r>
              <a:rPr lang="en-US" altLang="ja-JP" sz="2000" dirty="0" smtClean="0"/>
              <a:t>2020</a:t>
            </a:r>
            <a:r>
              <a:rPr lang="ja-JP" altLang="en-US" sz="2000" dirty="0" smtClean="0"/>
              <a:t>年</a:t>
            </a:r>
            <a:r>
              <a:rPr lang="en-US" altLang="ja-JP" sz="2000" dirty="0" smtClean="0"/>
              <a:t>6</a:t>
            </a:r>
            <a:r>
              <a:rPr lang="ja-JP" altLang="en-US" sz="2000" dirty="0" smtClean="0"/>
              <a:t>月までに評価を実施。</a:t>
            </a:r>
            <a:endParaRPr lang="en-US" altLang="ja-JP" sz="2000" dirty="0" smtClean="0"/>
          </a:p>
          <a:p>
            <a:pPr marL="285750" indent="-200025">
              <a:lnSpc>
                <a:spcPts val="2400"/>
              </a:lnSpc>
              <a:buFont typeface="Arial" panose="020B0604020202020204" pitchFamily="34" charset="0"/>
              <a:buChar char="•"/>
            </a:pPr>
            <a:r>
              <a:rPr lang="ja-JP" altLang="en-US" sz="2000" dirty="0" smtClean="0"/>
              <a:t>個人情報保護に関して、ＥＵ・英国は双方の</a:t>
            </a:r>
            <a:r>
              <a:rPr lang="ja-JP" altLang="en-US" sz="2000" u="sng" dirty="0" smtClean="0">
                <a:solidFill>
                  <a:srgbClr val="FF0000"/>
                </a:solidFill>
              </a:rPr>
              <a:t>十分性認定について、</a:t>
            </a:r>
            <a:r>
              <a:rPr lang="en-US" altLang="ja-JP" sz="2000" u="sng" dirty="0">
                <a:solidFill>
                  <a:srgbClr val="FF0000"/>
                </a:solidFill>
              </a:rPr>
              <a:t>2020</a:t>
            </a:r>
            <a:r>
              <a:rPr lang="ja-JP" altLang="en-US" sz="2000" u="sng" dirty="0">
                <a:solidFill>
                  <a:srgbClr val="FF0000"/>
                </a:solidFill>
              </a:rPr>
              <a:t>年末</a:t>
            </a:r>
            <a:r>
              <a:rPr lang="ja-JP" altLang="en-US" sz="2000" u="sng" dirty="0" smtClean="0">
                <a:solidFill>
                  <a:srgbClr val="FF0000"/>
                </a:solidFill>
              </a:rPr>
              <a:t>までの決定に向け努力</a:t>
            </a:r>
            <a:r>
              <a:rPr lang="ja-JP" altLang="en-US" sz="2000" dirty="0" smtClean="0"/>
              <a:t>。</a:t>
            </a:r>
            <a:endParaRPr lang="en-US" altLang="ja-JP" sz="2000" dirty="0" smtClean="0"/>
          </a:p>
          <a:p>
            <a:pPr marL="285750" indent="-200025">
              <a:lnSpc>
                <a:spcPts val="2400"/>
              </a:lnSpc>
              <a:buFont typeface="Arial" panose="020B0604020202020204" pitchFamily="34" charset="0"/>
              <a:buChar char="•"/>
            </a:pPr>
            <a:r>
              <a:rPr lang="ja-JP" altLang="en-US" sz="2000" dirty="0" smtClean="0"/>
              <a:t>政府調達に関して、</a:t>
            </a:r>
            <a:r>
              <a:rPr lang="ja-JP" altLang="en-US" sz="2000" u="sng" dirty="0" smtClean="0">
                <a:solidFill>
                  <a:srgbClr val="FF0000"/>
                </a:solidFill>
              </a:rPr>
              <a:t>ＷＴＯ政府調達協定（ＧＰＡ）を上回る市場アクセス</a:t>
            </a:r>
            <a:r>
              <a:rPr lang="ja-JP" altLang="en-US" sz="2000" dirty="0" smtClean="0"/>
              <a:t>を双方が提供。</a:t>
            </a:r>
            <a:endParaRPr lang="en-US" altLang="ja-JP" sz="2000" dirty="0" smtClean="0"/>
          </a:p>
          <a:p>
            <a:pPr marL="285750" indent="-200025">
              <a:lnSpc>
                <a:spcPts val="2400"/>
              </a:lnSpc>
              <a:buFont typeface="Arial" panose="020B0604020202020204" pitchFamily="34" charset="0"/>
              <a:buChar char="•"/>
            </a:pPr>
            <a:r>
              <a:rPr lang="ja-JP" altLang="en-US" sz="2000" dirty="0" smtClean="0"/>
              <a:t>原子力分野に関して、英ＥＵＲＡＴＯＭ間の協力協定を締結し、核物質及び原子力機器の貿易を円滑化。</a:t>
            </a:r>
            <a:endParaRPr lang="en-US" altLang="ja-JP" sz="2000" dirty="0" smtClean="0"/>
          </a:p>
          <a:p>
            <a:pPr marL="285750" indent="-200025">
              <a:lnSpc>
                <a:spcPts val="2400"/>
              </a:lnSpc>
              <a:buFont typeface="Arial" panose="020B0604020202020204" pitchFamily="34" charset="0"/>
              <a:buChar char="•"/>
            </a:pPr>
            <a:r>
              <a:rPr lang="ja-JP" altLang="en-US" sz="2000" dirty="0"/>
              <a:t>新たな漁業協定を</a:t>
            </a:r>
            <a:r>
              <a:rPr lang="en-US" altLang="ja-JP" sz="2000" dirty="0"/>
              <a:t>2020</a:t>
            </a:r>
            <a:r>
              <a:rPr lang="ja-JP" altLang="en-US" sz="2000" dirty="0"/>
              <a:t>年</a:t>
            </a:r>
            <a:r>
              <a:rPr lang="en-US" altLang="ja-JP" sz="2000" dirty="0"/>
              <a:t>7</a:t>
            </a:r>
            <a:r>
              <a:rPr lang="ja-JP" altLang="en-US" sz="2000" dirty="0"/>
              <a:t>月</a:t>
            </a:r>
            <a:r>
              <a:rPr lang="en-US" altLang="ja-JP" sz="2000" dirty="0"/>
              <a:t>1</a:t>
            </a:r>
            <a:r>
              <a:rPr lang="ja-JP" altLang="en-US" sz="2000" dirty="0"/>
              <a:t>日までに</a:t>
            </a:r>
            <a:r>
              <a:rPr lang="ja-JP" altLang="en-US" sz="2000" dirty="0" smtClean="0"/>
              <a:t>締結。</a:t>
            </a:r>
            <a:endParaRPr lang="ja-JP" altLang="en-US" sz="2000" dirty="0"/>
          </a:p>
        </p:txBody>
      </p:sp>
      <p:sp>
        <p:nvSpPr>
          <p:cNvPr id="19" name="テキスト ボックス 18"/>
          <p:cNvSpPr txBox="1"/>
          <p:nvPr/>
        </p:nvSpPr>
        <p:spPr>
          <a:xfrm>
            <a:off x="50526" y="723591"/>
            <a:ext cx="6054601"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ja-JP" altLang="en-US" sz="2000" b="1" dirty="0"/>
              <a:t>英</a:t>
            </a:r>
            <a:r>
              <a:rPr lang="en-US" altLang="ja-JP" sz="2000" b="1" dirty="0"/>
              <a:t>EU</a:t>
            </a:r>
            <a:r>
              <a:rPr lang="ja-JP" altLang="en-US" sz="2000" b="1" dirty="0"/>
              <a:t>の将来関係に関する政治宣言の</a:t>
            </a:r>
            <a:r>
              <a:rPr lang="ja-JP" altLang="en-US" sz="2000" b="1" dirty="0" smtClean="0"/>
              <a:t>概要</a:t>
            </a:r>
            <a:endParaRPr kumimoji="1" lang="ja-JP" altLang="en-US" sz="2000" b="1" dirty="0"/>
          </a:p>
        </p:txBody>
      </p:sp>
    </p:spTree>
    <p:extLst>
      <p:ext uri="{BB962C8B-B14F-4D97-AF65-F5344CB8AC3E}">
        <p14:creationId xmlns:p14="http://schemas.microsoft.com/office/powerpoint/2010/main" val="3100733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7571920" y="107746"/>
            <a:ext cx="2148345" cy="230832"/>
          </a:xfrm>
          <a:prstGeom prst="rect">
            <a:avLst/>
          </a:prstGeom>
        </p:spPr>
        <p:txBody>
          <a:bodyPr wrap="none">
            <a:spAutoFit/>
          </a:bodyPr>
          <a:lstStyle/>
          <a:p>
            <a:pPr algn="ctr"/>
            <a:r>
              <a:rPr lang="en-US" altLang="ja-JP" sz="900" dirty="0">
                <a:latin typeface="+mj-ea"/>
                <a:ea typeface="+mj-ea"/>
              </a:rPr>
              <a:t>※EU</a:t>
            </a:r>
            <a:r>
              <a:rPr lang="ja-JP" altLang="en-US" sz="900" dirty="0">
                <a:latin typeface="+mj-ea"/>
                <a:ea typeface="+mj-ea"/>
              </a:rPr>
              <a:t>の括弧内のパラは補完的交渉指令</a:t>
            </a:r>
            <a:endParaRPr lang="en-US" altLang="ja-JP" sz="900" dirty="0">
              <a:latin typeface="+mj-ea"/>
              <a:ea typeface="+mj-ea"/>
            </a:endParaRPr>
          </a:p>
        </p:txBody>
      </p:sp>
      <p:sp>
        <p:nvSpPr>
          <p:cNvPr id="10" name="テキスト ボックス 9"/>
          <p:cNvSpPr txBox="1"/>
          <p:nvPr/>
        </p:nvSpPr>
        <p:spPr>
          <a:xfrm>
            <a:off x="-59069" y="44624"/>
            <a:ext cx="9945555" cy="461665"/>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r>
              <a:rPr kumimoji="1" lang="ja-JP" altLang="en-US" kern="1200" dirty="0" smtClean="0">
                <a:solidFill>
                  <a:schemeClr val="bg1"/>
                </a:solidFill>
                <a:latin typeface="+mj-ea"/>
                <a:ea typeface="+mj-ea"/>
              </a:rPr>
              <a:t>英国議会等の状況</a:t>
            </a:r>
            <a:endParaRPr kumimoji="1" lang="ja-JP" altLang="en-US" kern="1200" dirty="0">
              <a:solidFill>
                <a:schemeClr val="bg1"/>
              </a:solidFill>
              <a:latin typeface="+mj-ea"/>
              <a:ea typeface="+mj-ea"/>
            </a:endParaRPr>
          </a:p>
        </p:txBody>
      </p:sp>
      <p:sp>
        <p:nvSpPr>
          <p:cNvPr id="17"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09243" y="641837"/>
            <a:ext cx="9687513" cy="470898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lvl="0" indent="-342900">
              <a:buFont typeface="Wingdings" panose="05000000000000000000" pitchFamily="2" charset="2"/>
              <a:buChar char=""/>
            </a:pPr>
            <a:r>
              <a:rPr lang="ja-JP" altLang="ja-JP" sz="2000" kern="100" dirty="0">
                <a:latin typeface="+mn-ea"/>
                <a:cs typeface="Times New Roman" panose="02020603050405020304" pitchFamily="18" charset="0"/>
              </a:rPr>
              <a:t>英国</a:t>
            </a:r>
            <a:r>
              <a:rPr lang="ja-JP" altLang="ja-JP" sz="2000" kern="100" dirty="0" smtClean="0">
                <a:latin typeface="+mn-ea"/>
                <a:cs typeface="Times New Roman" panose="02020603050405020304" pitchFamily="18" charset="0"/>
              </a:rPr>
              <a:t>時間</a:t>
            </a:r>
            <a:r>
              <a:rPr lang="ja-JP" altLang="en-US" sz="2000" kern="100" dirty="0" smtClean="0">
                <a:latin typeface="+mn-ea"/>
                <a:cs typeface="Times New Roman" panose="02020603050405020304" pitchFamily="18" charset="0"/>
              </a:rPr>
              <a:t>１月</a:t>
            </a:r>
            <a:r>
              <a:rPr lang="ja-JP" altLang="ja-JP" sz="2000" kern="100" dirty="0" smtClean="0">
                <a:latin typeface="+mn-ea"/>
                <a:cs typeface="Times New Roman" panose="02020603050405020304" pitchFamily="18" charset="0"/>
              </a:rPr>
              <a:t>１５日、</a:t>
            </a:r>
            <a:r>
              <a:rPr lang="ja-JP" altLang="ja-JP" sz="2000" kern="100" dirty="0">
                <a:latin typeface="+mn-ea"/>
                <a:cs typeface="Times New Roman" panose="02020603050405020304" pitchFamily="18" charset="0"/>
              </a:rPr>
              <a:t>英国の</a:t>
            </a:r>
            <a:r>
              <a:rPr lang="en-US" altLang="ja-JP" sz="2000" kern="100" dirty="0">
                <a:latin typeface="+mn-ea"/>
                <a:cs typeface="Times New Roman" panose="02020603050405020304" pitchFamily="18" charset="0"/>
              </a:rPr>
              <a:t>EU</a:t>
            </a:r>
            <a:r>
              <a:rPr lang="ja-JP" altLang="ja-JP" sz="2000" kern="100" dirty="0">
                <a:latin typeface="+mn-ea"/>
                <a:cs typeface="Times New Roman" panose="02020603050405020304" pitchFamily="18" charset="0"/>
              </a:rPr>
              <a:t>離脱に関し、「離脱協定案」及び「将来関係に関する政治宣言案」が英国議会で採決されたところ、</a:t>
            </a:r>
            <a:r>
              <a:rPr lang="ja-JP" altLang="ja-JP" sz="2000" u="sng" kern="100" dirty="0">
                <a:solidFill>
                  <a:srgbClr val="FF0000"/>
                </a:solidFill>
                <a:latin typeface="+mn-ea"/>
                <a:cs typeface="Times New Roman" panose="02020603050405020304" pitchFamily="18" charset="0"/>
              </a:rPr>
              <a:t>賛成２０２票、反対４３２票の歴史的大差で両案は否決</a:t>
            </a:r>
            <a:r>
              <a:rPr lang="ja-JP" altLang="ja-JP" sz="2000" kern="100" dirty="0" smtClean="0">
                <a:latin typeface="+mn-ea"/>
                <a:cs typeface="Times New Roman" panose="02020603050405020304" pitchFamily="18" charset="0"/>
              </a:rPr>
              <a:t>。</a:t>
            </a:r>
            <a:endParaRPr lang="en-US" altLang="ja-JP" sz="2000" kern="100" dirty="0" smtClean="0">
              <a:latin typeface="+mn-ea"/>
              <a:cs typeface="Times New Roman" panose="02020603050405020304" pitchFamily="18" charset="0"/>
            </a:endParaRPr>
          </a:p>
          <a:p>
            <a:pPr marL="342900" lvl="0" indent="-342900">
              <a:buFont typeface="Wingdings" panose="05000000000000000000" pitchFamily="2" charset="2"/>
              <a:buChar char=""/>
            </a:pPr>
            <a:endParaRPr lang="en-US" altLang="ja-JP" sz="2000" kern="100" dirty="0">
              <a:latin typeface="+mn-ea"/>
              <a:cs typeface="Times New Roman" panose="02020603050405020304" pitchFamily="18" charset="0"/>
            </a:endParaRPr>
          </a:p>
          <a:p>
            <a:pPr marL="342900" lvl="0" indent="-342900">
              <a:buFont typeface="Wingdings" panose="05000000000000000000" pitchFamily="2" charset="2"/>
              <a:buChar char=""/>
            </a:pPr>
            <a:r>
              <a:rPr lang="ja-JP" altLang="en-US" sz="2000" kern="100" dirty="0" smtClean="0">
                <a:latin typeface="+mn-ea"/>
                <a:cs typeface="Times New Roman" panose="02020603050405020304" pitchFamily="18" charset="0"/>
              </a:rPr>
              <a:t>１６日</a:t>
            </a:r>
            <a:r>
              <a:rPr lang="ja-JP" altLang="en-US" sz="2000" kern="100" dirty="0">
                <a:latin typeface="+mn-ea"/>
                <a:cs typeface="Times New Roman" panose="02020603050405020304" pitchFamily="18" charset="0"/>
              </a:rPr>
              <a:t>、メイ首相に対する</a:t>
            </a:r>
            <a:r>
              <a:rPr lang="ja-JP" altLang="en-US" sz="2000" u="sng" kern="100" dirty="0">
                <a:solidFill>
                  <a:srgbClr val="FF0000"/>
                </a:solidFill>
                <a:latin typeface="+mn-ea"/>
                <a:cs typeface="Times New Roman" panose="02020603050405020304" pitchFamily="18" charset="0"/>
              </a:rPr>
              <a:t>不信任動議が採決され、賛成</a:t>
            </a:r>
            <a:r>
              <a:rPr lang="ja-JP" altLang="en-US" sz="2000" u="sng" kern="100" dirty="0" smtClean="0">
                <a:solidFill>
                  <a:srgbClr val="FF0000"/>
                </a:solidFill>
                <a:latin typeface="+mn-ea"/>
                <a:cs typeface="Times New Roman" panose="02020603050405020304" pitchFamily="18" charset="0"/>
              </a:rPr>
              <a:t>３０６票、反対３２５票で否決</a:t>
            </a:r>
            <a:r>
              <a:rPr lang="ja-JP" altLang="en-US" sz="2000" kern="100" dirty="0" smtClean="0">
                <a:latin typeface="+mn-ea"/>
                <a:cs typeface="Times New Roman" panose="02020603050405020304" pitchFamily="18" charset="0"/>
              </a:rPr>
              <a:t>。</a:t>
            </a:r>
            <a:endParaRPr lang="en-US" altLang="ja-JP" sz="2000" kern="100" dirty="0" smtClean="0">
              <a:latin typeface="+mn-ea"/>
              <a:cs typeface="Times New Roman" panose="02020603050405020304" pitchFamily="18" charset="0"/>
            </a:endParaRPr>
          </a:p>
          <a:p>
            <a:pPr lvl="0"/>
            <a:endParaRPr lang="en-US" altLang="ja-JP" sz="2000" kern="100" dirty="0" smtClean="0">
              <a:latin typeface="+mn-ea"/>
              <a:cs typeface="Times New Roman" panose="02020603050405020304" pitchFamily="18" charset="0"/>
            </a:endParaRPr>
          </a:p>
          <a:p>
            <a:pPr marL="342900" lvl="0" indent="-342900">
              <a:buFont typeface="Wingdings" panose="05000000000000000000" pitchFamily="2" charset="2"/>
              <a:buChar char=""/>
            </a:pPr>
            <a:r>
              <a:rPr lang="ja-JP" altLang="en-US" sz="2000" kern="100" dirty="0" smtClean="0">
                <a:latin typeface="+mn-ea"/>
                <a:cs typeface="Times New Roman" panose="02020603050405020304" pitchFamily="18" charset="0"/>
              </a:rPr>
              <a:t>２９日</a:t>
            </a:r>
            <a:r>
              <a:rPr lang="ja-JP" altLang="en-US" sz="2000" kern="100" dirty="0">
                <a:latin typeface="+mn-ea"/>
                <a:cs typeface="Times New Roman" panose="02020603050405020304" pitchFamily="18" charset="0"/>
              </a:rPr>
              <a:t>、英国議会下院における政府による対応</a:t>
            </a:r>
            <a:r>
              <a:rPr lang="ja-JP" altLang="en-US" sz="2000" kern="100" dirty="0" smtClean="0">
                <a:latin typeface="+mn-ea"/>
                <a:cs typeface="Times New Roman" panose="02020603050405020304" pitchFamily="18" charset="0"/>
              </a:rPr>
              <a:t>方針等に関する採決</a:t>
            </a:r>
            <a:endParaRPr lang="ja-JP" altLang="en-US" sz="2000" kern="100" dirty="0">
              <a:latin typeface="+mn-ea"/>
              <a:cs typeface="Times New Roman" panose="02020603050405020304" pitchFamily="18" charset="0"/>
            </a:endParaRPr>
          </a:p>
          <a:p>
            <a:pPr lvl="0"/>
            <a:r>
              <a:rPr lang="ja-JP" altLang="en-US" sz="2000" kern="100" dirty="0" smtClean="0">
                <a:latin typeface="+mn-ea"/>
                <a:cs typeface="Times New Roman" panose="02020603050405020304" pitchFamily="18" charset="0"/>
              </a:rPr>
              <a:t>　　</a:t>
            </a:r>
            <a:r>
              <a:rPr lang="ja-JP" altLang="en-US" sz="2000" u="sng" kern="100" dirty="0" smtClean="0">
                <a:solidFill>
                  <a:srgbClr val="FF0000"/>
                </a:solidFill>
                <a:latin typeface="+mn-ea"/>
                <a:cs typeface="Times New Roman" panose="02020603050405020304" pitchFamily="18" charset="0"/>
              </a:rPr>
              <a:t>政府</a:t>
            </a:r>
            <a:r>
              <a:rPr lang="ja-JP" altLang="en-US" sz="2000" u="sng" kern="100" dirty="0">
                <a:solidFill>
                  <a:srgbClr val="FF0000"/>
                </a:solidFill>
                <a:latin typeface="+mn-ea"/>
                <a:cs typeface="Times New Roman" panose="02020603050405020304" pitchFamily="18" charset="0"/>
              </a:rPr>
              <a:t>方針（離脱協定案についてＥＵと修正協議を実施）及び以下の修正動議を可決</a:t>
            </a:r>
          </a:p>
          <a:p>
            <a:pPr lvl="0"/>
            <a:r>
              <a:rPr lang="ja-JP" altLang="en-US" sz="2000" kern="100" dirty="0" smtClean="0">
                <a:latin typeface="+mn-ea"/>
                <a:cs typeface="Times New Roman" panose="02020603050405020304" pitchFamily="18" charset="0"/>
              </a:rPr>
              <a:t>　　動議①</a:t>
            </a:r>
            <a:r>
              <a:rPr lang="ja-JP" altLang="en-US" sz="2000" kern="100" dirty="0">
                <a:latin typeface="+mn-ea"/>
                <a:cs typeface="Times New Roman" panose="02020603050405020304" pitchFamily="18" charset="0"/>
              </a:rPr>
              <a:t>「</a:t>
            </a:r>
            <a:r>
              <a:rPr lang="en-US" altLang="ja-JP" sz="2000" kern="100" dirty="0">
                <a:latin typeface="+mn-ea"/>
                <a:cs typeface="Times New Roman" panose="02020603050405020304" pitchFamily="18" charset="0"/>
              </a:rPr>
              <a:t>『</a:t>
            </a:r>
            <a:r>
              <a:rPr lang="ja-JP" altLang="en-US" sz="2000" kern="100" dirty="0">
                <a:latin typeface="+mn-ea"/>
                <a:cs typeface="Times New Roman" panose="02020603050405020304" pitchFamily="18" charset="0"/>
              </a:rPr>
              <a:t>バックストップ</a:t>
            </a:r>
            <a:r>
              <a:rPr lang="en-US" altLang="ja-JP" sz="2000" kern="100" dirty="0">
                <a:latin typeface="+mn-ea"/>
                <a:cs typeface="Times New Roman" panose="02020603050405020304" pitchFamily="18" charset="0"/>
              </a:rPr>
              <a:t>』</a:t>
            </a:r>
            <a:r>
              <a:rPr lang="ja-JP" altLang="en-US" sz="2000" kern="100" dirty="0">
                <a:latin typeface="+mn-ea"/>
                <a:cs typeface="Times New Roman" panose="02020603050405020304" pitchFamily="18" charset="0"/>
              </a:rPr>
              <a:t>がハード・ボーダーを回避する別の取極めに代替されること</a:t>
            </a:r>
            <a:r>
              <a:rPr lang="ja-JP" altLang="en-US" sz="2000" kern="100" dirty="0" smtClean="0">
                <a:latin typeface="+mn-ea"/>
                <a:cs typeface="Times New Roman" panose="02020603050405020304" pitchFamily="18" charset="0"/>
              </a:rPr>
              <a:t>を</a:t>
            </a:r>
            <a:endParaRPr lang="en-US" altLang="ja-JP" sz="2000" kern="100" dirty="0" smtClean="0">
              <a:latin typeface="+mn-ea"/>
              <a:cs typeface="Times New Roman" panose="02020603050405020304" pitchFamily="18" charset="0"/>
            </a:endParaRPr>
          </a:p>
          <a:p>
            <a:pPr lvl="0"/>
            <a:r>
              <a:rPr lang="ja-JP" altLang="en-US" sz="2000" kern="100" dirty="0">
                <a:latin typeface="+mn-ea"/>
                <a:cs typeface="Times New Roman" panose="02020603050405020304" pitchFamily="18" charset="0"/>
              </a:rPr>
              <a:t>　</a:t>
            </a:r>
            <a:r>
              <a:rPr lang="ja-JP" altLang="en-US" sz="2000" kern="100" dirty="0" smtClean="0">
                <a:latin typeface="+mn-ea"/>
                <a:cs typeface="Times New Roman" panose="02020603050405020304" pitchFamily="18" charset="0"/>
              </a:rPr>
              <a:t>　　　条件</a:t>
            </a:r>
            <a:r>
              <a:rPr lang="ja-JP" altLang="en-US" sz="2000" kern="100" dirty="0">
                <a:latin typeface="+mn-ea"/>
                <a:cs typeface="Times New Roman" panose="02020603050405020304" pitchFamily="18" charset="0"/>
              </a:rPr>
              <a:t>に離脱協定を支持</a:t>
            </a:r>
            <a:r>
              <a:rPr lang="ja-JP" altLang="en-US" sz="2000" kern="100" dirty="0" smtClean="0">
                <a:latin typeface="+mn-ea"/>
                <a:cs typeface="Times New Roman" panose="02020603050405020304" pitchFamily="18" charset="0"/>
              </a:rPr>
              <a:t>」（</a:t>
            </a:r>
            <a:r>
              <a:rPr lang="ja-JP" altLang="en-US" sz="2000" kern="100" dirty="0">
                <a:latin typeface="+mn-ea"/>
                <a:cs typeface="Times New Roman" panose="02020603050405020304" pitchFamily="18" charset="0"/>
              </a:rPr>
              <a:t>賛成３１７：反対３０１）</a:t>
            </a:r>
          </a:p>
          <a:p>
            <a:pPr lvl="0"/>
            <a:r>
              <a:rPr lang="ja-JP" altLang="en-US" sz="2000" kern="100" dirty="0" smtClean="0">
                <a:latin typeface="+mn-ea"/>
                <a:cs typeface="Times New Roman" panose="02020603050405020304" pitchFamily="18" charset="0"/>
              </a:rPr>
              <a:t>　　動議②</a:t>
            </a:r>
            <a:r>
              <a:rPr lang="ja-JP" altLang="en-US" sz="2000" kern="100" dirty="0">
                <a:latin typeface="+mn-ea"/>
                <a:cs typeface="Times New Roman" panose="02020603050405020304" pitchFamily="18" charset="0"/>
              </a:rPr>
              <a:t>「合意なき離脱を拒絶する</a:t>
            </a:r>
            <a:r>
              <a:rPr lang="ja-JP" altLang="en-US" sz="2000" kern="100" dirty="0" smtClean="0">
                <a:latin typeface="+mn-ea"/>
                <a:cs typeface="Times New Roman" panose="02020603050405020304" pitchFamily="18" charset="0"/>
              </a:rPr>
              <a:t>」（</a:t>
            </a:r>
            <a:r>
              <a:rPr lang="ja-JP" altLang="en-US" sz="2000" kern="100" dirty="0">
                <a:latin typeface="+mn-ea"/>
                <a:cs typeface="Times New Roman" panose="02020603050405020304" pitchFamily="18" charset="0"/>
              </a:rPr>
              <a:t>賛成３１８：反対３１０</a:t>
            </a:r>
            <a:r>
              <a:rPr lang="ja-JP" altLang="en-US" sz="2000" kern="100" dirty="0" smtClean="0">
                <a:latin typeface="+mn-ea"/>
                <a:cs typeface="Times New Roman" panose="02020603050405020304" pitchFamily="18" charset="0"/>
              </a:rPr>
              <a:t>）</a:t>
            </a:r>
            <a:endParaRPr lang="en-US" altLang="ja-JP" sz="2000" kern="100" dirty="0" smtClean="0">
              <a:latin typeface="+mn-ea"/>
              <a:cs typeface="Times New Roman" panose="02020603050405020304" pitchFamily="18" charset="0"/>
            </a:endParaRPr>
          </a:p>
          <a:p>
            <a:pPr lvl="0"/>
            <a:r>
              <a:rPr lang="ja-JP" altLang="en-US" sz="2000" kern="100" dirty="0">
                <a:latin typeface="+mn-ea"/>
                <a:cs typeface="Times New Roman" panose="02020603050405020304" pitchFamily="18" charset="0"/>
              </a:rPr>
              <a:t>　</a:t>
            </a:r>
            <a:r>
              <a:rPr lang="ja-JP" altLang="en-US" sz="2000" kern="100" dirty="0" smtClean="0">
                <a:latin typeface="+mn-ea"/>
                <a:cs typeface="Times New Roman" panose="02020603050405020304" pitchFamily="18" charset="0"/>
              </a:rPr>
              <a:t>　</a:t>
            </a:r>
            <a:r>
              <a:rPr lang="en-US" altLang="ja-JP" sz="2000" kern="100" dirty="0" smtClean="0">
                <a:latin typeface="+mn-ea"/>
                <a:cs typeface="Times New Roman" panose="02020603050405020304" pitchFamily="18" charset="0"/>
              </a:rPr>
              <a:t>※</a:t>
            </a:r>
            <a:r>
              <a:rPr lang="ja-JP" altLang="en-US" sz="2000" kern="100" dirty="0" smtClean="0">
                <a:latin typeface="+mn-ea"/>
                <a:cs typeface="Times New Roman" panose="02020603050405020304" pitchFamily="18" charset="0"/>
              </a:rPr>
              <a:t>交渉期間延長に関する動議は否決</a:t>
            </a:r>
            <a:endParaRPr lang="en-US" altLang="ja-JP" sz="2000" kern="100" dirty="0" smtClean="0">
              <a:latin typeface="+mn-ea"/>
              <a:cs typeface="Times New Roman" panose="02020603050405020304" pitchFamily="18" charset="0"/>
            </a:endParaRPr>
          </a:p>
          <a:p>
            <a:pPr marL="342900" lvl="0" indent="-342900">
              <a:buFont typeface="Arial" panose="020B0604020202020204" pitchFamily="34" charset="0"/>
              <a:buChar char="•"/>
            </a:pPr>
            <a:endParaRPr lang="en-US" altLang="ja-JP" sz="2000" kern="100" dirty="0" smtClean="0">
              <a:latin typeface="+mn-ea"/>
              <a:cs typeface="Times New Roman" panose="02020603050405020304" pitchFamily="18" charset="0"/>
            </a:endParaRPr>
          </a:p>
          <a:p>
            <a:pPr marL="342900" lvl="0" indent="-342900">
              <a:buFont typeface="Arial" panose="020B0604020202020204" pitchFamily="34" charset="0"/>
              <a:buChar char="•"/>
            </a:pPr>
            <a:r>
              <a:rPr lang="ja-JP" altLang="en-US" sz="2000" kern="100" dirty="0" smtClean="0">
                <a:latin typeface="+mn-ea"/>
                <a:cs typeface="Times New Roman" panose="02020603050405020304" pitchFamily="18" charset="0"/>
              </a:rPr>
              <a:t>メイ首相は、２月１３日までに</a:t>
            </a:r>
            <a:r>
              <a:rPr lang="en-US" altLang="ja-JP" sz="2000" kern="100" dirty="0" smtClean="0">
                <a:latin typeface="+mn-ea"/>
                <a:cs typeface="Times New Roman" panose="02020603050405020304" pitchFamily="18" charset="0"/>
              </a:rPr>
              <a:t>EU</a:t>
            </a:r>
            <a:r>
              <a:rPr lang="ja-JP" altLang="en-US" sz="2000" kern="100" dirty="0" smtClean="0">
                <a:latin typeface="+mn-ea"/>
                <a:cs typeface="Times New Roman" panose="02020603050405020304" pitchFamily="18" charset="0"/>
              </a:rPr>
              <a:t>側と交渉を行い、１４日に再度下院において採決を行う方針。（</a:t>
            </a:r>
            <a:r>
              <a:rPr lang="en-US" altLang="ja-JP" sz="2000" kern="100" dirty="0" smtClean="0">
                <a:latin typeface="+mn-ea"/>
                <a:cs typeface="Times New Roman" panose="02020603050405020304" pitchFamily="18" charset="0"/>
              </a:rPr>
              <a:t>EU</a:t>
            </a:r>
            <a:r>
              <a:rPr lang="ja-JP" altLang="en-US" sz="2000" kern="100" dirty="0" smtClean="0">
                <a:latin typeface="+mn-ea"/>
                <a:cs typeface="Times New Roman" panose="02020603050405020304" pitchFamily="18" charset="0"/>
              </a:rPr>
              <a:t>は、離脱協定の再交渉については否定的な立場）</a:t>
            </a:r>
            <a:endParaRPr lang="ja-JP" altLang="en-US" sz="2000" kern="100" dirty="0">
              <a:latin typeface="+mn-ea"/>
              <a:cs typeface="Times New Roman" panose="02020603050405020304" pitchFamily="18" charset="0"/>
            </a:endParaRPr>
          </a:p>
        </p:txBody>
      </p:sp>
    </p:spTree>
    <p:extLst>
      <p:ext uri="{BB962C8B-B14F-4D97-AF65-F5344CB8AC3E}">
        <p14:creationId xmlns:p14="http://schemas.microsoft.com/office/powerpoint/2010/main" val="3234550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直線矢印コネクタ 23"/>
          <p:cNvCxnSpPr>
            <a:endCxn id="27" idx="0"/>
          </p:cNvCxnSpPr>
          <p:nvPr/>
        </p:nvCxnSpPr>
        <p:spPr>
          <a:xfrm>
            <a:off x="3466811" y="2301486"/>
            <a:ext cx="0" cy="238962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V="1">
            <a:off x="1660912" y="3183771"/>
            <a:ext cx="8199512" cy="470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lvl="0">
              <a:defRPr/>
            </a:pPr>
            <a:r>
              <a:rPr lang="ja-JP" altLang="en-US" dirty="0"/>
              <a:t>今後想定されるシナリオ</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8" name="正方形/長方形 7"/>
          <p:cNvSpPr/>
          <p:nvPr/>
        </p:nvSpPr>
        <p:spPr>
          <a:xfrm>
            <a:off x="128464" y="855826"/>
            <a:ext cx="9577306" cy="412934"/>
          </a:xfrm>
          <a:prstGeom prst="rect">
            <a:avLst/>
          </a:prstGeom>
          <a:ln>
            <a:solidFill>
              <a:schemeClr val="tx1"/>
            </a:solidFill>
          </a:ln>
        </p:spPr>
        <p:txBody>
          <a:bodyPr wrap="square">
            <a:spAutoFit/>
          </a:bodyPr>
          <a:lstStyle/>
          <a:p>
            <a:pPr>
              <a:lnSpc>
                <a:spcPts val="2500"/>
              </a:lnSpc>
            </a:pPr>
            <a:r>
              <a:rPr lang="ja-JP" altLang="en-US" sz="2400" dirty="0" smtClean="0"/>
              <a:t>離脱協定の発効には、英</a:t>
            </a:r>
            <a:r>
              <a:rPr lang="ja-JP" altLang="en-US" sz="2400" dirty="0"/>
              <a:t>ＥＵ双方での批准手続が必要。</a:t>
            </a:r>
          </a:p>
        </p:txBody>
      </p:sp>
      <p:pic>
        <p:nvPicPr>
          <p:cNvPr id="15" name="Picture 24" descr="E:\国旗\EU.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488" y="1631830"/>
            <a:ext cx="1206538" cy="8181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7" descr="英国（グレートブリテン及び北アイルランド連合王国）国旗"/>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657874"/>
            <a:ext cx="1224136" cy="820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1570131" y="1778266"/>
            <a:ext cx="3345788" cy="523220"/>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kumimoji="1" lang="ja-JP" altLang="en-US" sz="2800" dirty="0"/>
              <a:t>離脱協定に係る交渉</a:t>
            </a:r>
          </a:p>
        </p:txBody>
      </p:sp>
      <p:sp>
        <p:nvSpPr>
          <p:cNvPr id="22" name="テキスト ボックス 21"/>
          <p:cNvSpPr txBox="1"/>
          <p:nvPr/>
        </p:nvSpPr>
        <p:spPr>
          <a:xfrm>
            <a:off x="2000672" y="2927409"/>
            <a:ext cx="2952328" cy="5232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800" dirty="0"/>
              <a:t>離脱協定に合意</a:t>
            </a:r>
          </a:p>
        </p:txBody>
      </p:sp>
      <p:cxnSp>
        <p:nvCxnSpPr>
          <p:cNvPr id="29" name="直線矢印コネクタ 28"/>
          <p:cNvCxnSpPr>
            <a:stCxn id="27" idx="2"/>
            <a:endCxn id="31" idx="0"/>
          </p:cNvCxnSpPr>
          <p:nvPr/>
        </p:nvCxnSpPr>
        <p:spPr>
          <a:xfrm>
            <a:off x="3466811" y="5214332"/>
            <a:ext cx="0" cy="93180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77136" y="4710276"/>
            <a:ext cx="3384376" cy="1477328"/>
          </a:xfrm>
          <a:prstGeom prst="rect">
            <a:avLst/>
          </a:prstGeom>
          <a:ln>
            <a:solidFill>
              <a:srgbClr val="FF0000"/>
            </a:solidFill>
            <a:prstDash val="dash"/>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dirty="0"/>
              <a:t>〇</a:t>
            </a:r>
            <a:r>
              <a:rPr kumimoji="1" lang="ja-JP" altLang="en-US" dirty="0" smtClean="0"/>
              <a:t>「</a:t>
            </a:r>
            <a:r>
              <a:rPr kumimoji="1" lang="en-US" altLang="ja-JP" dirty="0"/>
              <a:t>No-Deal</a:t>
            </a:r>
            <a:r>
              <a:rPr kumimoji="1" lang="ja-JP" altLang="en-US" dirty="0"/>
              <a:t>」？</a:t>
            </a:r>
            <a:endParaRPr kumimoji="1" lang="en-US" altLang="ja-JP" dirty="0"/>
          </a:p>
          <a:p>
            <a:r>
              <a:rPr lang="ja-JP" altLang="en-US" dirty="0"/>
              <a:t>〇</a:t>
            </a:r>
            <a:r>
              <a:rPr lang="ja-JP" altLang="en-US" dirty="0" smtClean="0"/>
              <a:t>交渉</a:t>
            </a:r>
            <a:r>
              <a:rPr lang="ja-JP" altLang="en-US" dirty="0"/>
              <a:t>期間延長？</a:t>
            </a:r>
            <a:endParaRPr lang="en-US" altLang="ja-JP" dirty="0"/>
          </a:p>
          <a:p>
            <a:r>
              <a:rPr lang="ja-JP" altLang="en-US" dirty="0"/>
              <a:t>　</a:t>
            </a:r>
            <a:r>
              <a:rPr lang="en-US" altLang="ja-JP" dirty="0" smtClean="0"/>
              <a:t>―</a:t>
            </a:r>
            <a:r>
              <a:rPr lang="ja-JP" altLang="en-US" dirty="0" smtClean="0"/>
              <a:t>英国</a:t>
            </a:r>
            <a:r>
              <a:rPr lang="ja-JP" altLang="en-US" dirty="0"/>
              <a:t>の再国民投票</a:t>
            </a:r>
            <a:r>
              <a:rPr lang="ja-JP" altLang="en-US" dirty="0" smtClean="0"/>
              <a:t>？</a:t>
            </a:r>
            <a:endParaRPr lang="en-US" altLang="ja-JP" dirty="0" smtClean="0"/>
          </a:p>
          <a:p>
            <a:r>
              <a:rPr lang="ja-JP" altLang="en-US" dirty="0"/>
              <a:t>　</a:t>
            </a:r>
            <a:r>
              <a:rPr lang="en-US" altLang="ja-JP" dirty="0" smtClean="0"/>
              <a:t>―</a:t>
            </a:r>
            <a:r>
              <a:rPr lang="ja-JP" altLang="en-US" dirty="0" smtClean="0"/>
              <a:t>英国のＥ</a:t>
            </a:r>
            <a:r>
              <a:rPr lang="ja-JP" altLang="en-US" dirty="0"/>
              <a:t>Ｕ</a:t>
            </a:r>
            <a:r>
              <a:rPr lang="ja-JP" altLang="en-US" dirty="0" smtClean="0"/>
              <a:t>離脱撤回？</a:t>
            </a:r>
            <a:endParaRPr lang="en-US" altLang="ja-JP" dirty="0" smtClean="0"/>
          </a:p>
          <a:p>
            <a:r>
              <a:rPr lang="ja-JP" altLang="en-US" dirty="0"/>
              <a:t>　</a:t>
            </a:r>
            <a:r>
              <a:rPr lang="ja-JP" altLang="en-US" dirty="0" err="1" smtClean="0"/>
              <a:t>ー</a:t>
            </a:r>
            <a:r>
              <a:rPr lang="ja-JP" altLang="en-US" dirty="0" smtClean="0"/>
              <a:t>英国議会選挙？</a:t>
            </a:r>
            <a:endParaRPr lang="en-US" altLang="ja-JP" dirty="0"/>
          </a:p>
        </p:txBody>
      </p:sp>
      <p:cxnSp>
        <p:nvCxnSpPr>
          <p:cNvPr id="35" name="直線矢印コネクタ 34"/>
          <p:cNvCxnSpPr>
            <a:stCxn id="22" idx="2"/>
            <a:endCxn id="33" idx="1"/>
          </p:cNvCxnSpPr>
          <p:nvPr/>
        </p:nvCxnSpPr>
        <p:spPr>
          <a:xfrm>
            <a:off x="3476836" y="3450629"/>
            <a:ext cx="2700300" cy="199831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063795" y="3892309"/>
            <a:ext cx="1809085" cy="40011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000" dirty="0"/>
              <a:t>英ＥＵとも批准</a:t>
            </a:r>
          </a:p>
        </p:txBody>
      </p:sp>
      <p:sp>
        <p:nvSpPr>
          <p:cNvPr id="54" name="テキスト ボックス 53"/>
          <p:cNvSpPr txBox="1"/>
          <p:nvPr/>
        </p:nvSpPr>
        <p:spPr>
          <a:xfrm>
            <a:off x="4160912" y="3930148"/>
            <a:ext cx="1512168" cy="400110"/>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ja-JP" altLang="en-US" sz="2000" dirty="0" smtClean="0"/>
              <a:t>批准せず</a:t>
            </a:r>
            <a:endParaRPr kumimoji="1" lang="ja-JP" altLang="en-US" sz="2000" dirty="0"/>
          </a:p>
        </p:txBody>
      </p:sp>
      <p:cxnSp>
        <p:nvCxnSpPr>
          <p:cNvPr id="56" name="直線コネクタ 55"/>
          <p:cNvCxnSpPr/>
          <p:nvPr/>
        </p:nvCxnSpPr>
        <p:spPr>
          <a:xfrm flipV="1">
            <a:off x="1706488" y="4710276"/>
            <a:ext cx="8199512" cy="4702"/>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48327" y="5949623"/>
            <a:ext cx="1527982"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altLang="ja-JP" dirty="0" smtClean="0"/>
              <a:t>2020</a:t>
            </a:r>
            <a:r>
              <a:rPr kumimoji="1" lang="ja-JP" altLang="en-US" dirty="0" smtClean="0"/>
              <a:t>年末</a:t>
            </a:r>
            <a:r>
              <a:rPr kumimoji="1" lang="ja-JP" altLang="en-US" dirty="0"/>
              <a:t>まで</a:t>
            </a:r>
          </a:p>
        </p:txBody>
      </p:sp>
      <p:sp>
        <p:nvSpPr>
          <p:cNvPr id="59" name="テキスト ボックス 58"/>
          <p:cNvSpPr txBox="1"/>
          <p:nvPr/>
        </p:nvSpPr>
        <p:spPr>
          <a:xfrm>
            <a:off x="16342" y="4511004"/>
            <a:ext cx="1696298"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2019</a:t>
            </a:r>
            <a:r>
              <a:rPr kumimoji="1" lang="ja-JP" altLang="en-US" dirty="0"/>
              <a:t>年</a:t>
            </a:r>
            <a:r>
              <a:rPr kumimoji="1" lang="en-US" altLang="ja-JP" dirty="0"/>
              <a:t>3</a:t>
            </a:r>
            <a:r>
              <a:rPr kumimoji="1" lang="ja-JP" altLang="en-US" dirty="0"/>
              <a:t>月</a:t>
            </a:r>
            <a:r>
              <a:rPr kumimoji="1" lang="en-US" altLang="ja-JP" dirty="0"/>
              <a:t>30</a:t>
            </a:r>
            <a:r>
              <a:rPr kumimoji="1" lang="ja-JP" altLang="en-US" dirty="0"/>
              <a:t>日</a:t>
            </a:r>
          </a:p>
        </p:txBody>
      </p:sp>
      <p:cxnSp>
        <p:nvCxnSpPr>
          <p:cNvPr id="63" name="直線コネクタ 62"/>
          <p:cNvCxnSpPr/>
          <p:nvPr/>
        </p:nvCxnSpPr>
        <p:spPr>
          <a:xfrm flipV="1">
            <a:off x="1781572" y="6155875"/>
            <a:ext cx="8069010" cy="3788"/>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072680" y="4691112"/>
            <a:ext cx="2788261" cy="5232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800" dirty="0"/>
              <a:t>移行期間開始</a:t>
            </a:r>
          </a:p>
        </p:txBody>
      </p:sp>
      <p:sp>
        <p:nvSpPr>
          <p:cNvPr id="31" name="テキスト ボックス 30"/>
          <p:cNvSpPr txBox="1"/>
          <p:nvPr/>
        </p:nvSpPr>
        <p:spPr>
          <a:xfrm>
            <a:off x="2072680" y="6146140"/>
            <a:ext cx="2788261" cy="5232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800" dirty="0"/>
              <a:t>正式離脱</a:t>
            </a:r>
          </a:p>
        </p:txBody>
      </p:sp>
      <p:sp>
        <p:nvSpPr>
          <p:cNvPr id="80" name="テキスト ボックス 79"/>
          <p:cNvSpPr txBox="1"/>
          <p:nvPr/>
        </p:nvSpPr>
        <p:spPr>
          <a:xfrm>
            <a:off x="-1524" y="2984499"/>
            <a:ext cx="1813317"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dirty="0"/>
              <a:t>2018</a:t>
            </a:r>
            <a:r>
              <a:rPr kumimoji="1" lang="ja-JP" altLang="en-US" dirty="0"/>
              <a:t>年</a:t>
            </a:r>
            <a:r>
              <a:rPr lang="en-US" altLang="ja-JP" dirty="0" smtClean="0"/>
              <a:t>1</a:t>
            </a:r>
            <a:r>
              <a:rPr lang="en-US" altLang="ja-JP" dirty="0"/>
              <a:t>1</a:t>
            </a:r>
            <a:r>
              <a:rPr kumimoji="1" lang="ja-JP" altLang="en-US" dirty="0" smtClean="0"/>
              <a:t>月</a:t>
            </a:r>
            <a:r>
              <a:rPr kumimoji="1" lang="en-US" altLang="ja-JP" dirty="0" smtClean="0"/>
              <a:t>25</a:t>
            </a:r>
            <a:r>
              <a:rPr kumimoji="1" lang="ja-JP" altLang="en-US" dirty="0" smtClean="0"/>
              <a:t>日</a:t>
            </a:r>
            <a:endParaRPr kumimoji="1" lang="ja-JP" altLang="en-US" dirty="0"/>
          </a:p>
        </p:txBody>
      </p:sp>
      <p:sp>
        <p:nvSpPr>
          <p:cNvPr id="30"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9348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lvl="0">
              <a:defRPr/>
            </a:pPr>
            <a:r>
              <a:rPr lang="ja-JP" altLang="en-US" dirty="0">
                <a:latin typeface="Meiryo UI" panose="020B0604030504040204" pitchFamily="50" charset="-128"/>
                <a:ea typeface="Meiryo UI" panose="020B0604030504040204" pitchFamily="50" charset="-128"/>
              </a:rPr>
              <a:t>英国のＥＵ離脱に備えた英国の対応</a:t>
            </a:r>
            <a:endParaRPr kumimoji="0" lang="en-US" altLang="ja-JP" sz="24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8" name="正方形/長方形 7"/>
          <p:cNvSpPr/>
          <p:nvPr/>
        </p:nvSpPr>
        <p:spPr>
          <a:xfrm>
            <a:off x="176294" y="633462"/>
            <a:ext cx="9577306" cy="646331"/>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pPr lvl="0"/>
            <a:r>
              <a:rPr lang="ja-JP" altLang="ja-JP" u="sng" dirty="0" smtClean="0">
                <a:solidFill>
                  <a:schemeClr val="tx1"/>
                </a:solidFill>
                <a:latin typeface="Meiryo UI" panose="020B0604030504040204" pitchFamily="50" charset="-128"/>
                <a:ea typeface="Meiryo UI" panose="020B0604030504040204" pitchFamily="50" charset="-128"/>
              </a:rPr>
              <a:t>英国</a:t>
            </a:r>
            <a:r>
              <a:rPr lang="ja-JP" altLang="ja-JP" u="sng" dirty="0">
                <a:solidFill>
                  <a:schemeClr val="tx1"/>
                </a:solidFill>
                <a:latin typeface="Meiryo UI" panose="020B0604030504040204" pitchFamily="50" charset="-128"/>
                <a:ea typeface="Meiryo UI" panose="020B0604030504040204" pitchFamily="50" charset="-128"/>
              </a:rPr>
              <a:t>政府は</a:t>
            </a:r>
            <a:r>
              <a:rPr lang="ja-JP" altLang="ja-JP" u="sng" dirty="0" smtClean="0">
                <a:solidFill>
                  <a:schemeClr val="tx1"/>
                </a:solidFill>
                <a:latin typeface="Meiryo UI" panose="020B0604030504040204" pitchFamily="50" charset="-128"/>
                <a:ea typeface="Meiryo UI" panose="020B0604030504040204" pitchFamily="50" charset="-128"/>
              </a:rPr>
              <a:t>、</a:t>
            </a:r>
            <a:r>
              <a:rPr lang="en-US" altLang="ja-JP" u="sng" dirty="0" smtClean="0">
                <a:solidFill>
                  <a:schemeClr val="tx1"/>
                </a:solidFill>
                <a:latin typeface="Meiryo UI" panose="020B0604030504040204" pitchFamily="50" charset="-128"/>
                <a:ea typeface="Meiryo UI" panose="020B0604030504040204" pitchFamily="50" charset="-128"/>
              </a:rPr>
              <a:t>No-</a:t>
            </a:r>
            <a:r>
              <a:rPr lang="en-US" altLang="ja-JP" u="sng" dirty="0">
                <a:solidFill>
                  <a:schemeClr val="tx1"/>
                </a:solidFill>
                <a:latin typeface="Meiryo UI" panose="020B0604030504040204" pitchFamily="50" charset="-128"/>
                <a:ea typeface="Meiryo UI" panose="020B0604030504040204" pitchFamily="50" charset="-128"/>
              </a:rPr>
              <a:t>d</a:t>
            </a:r>
            <a:r>
              <a:rPr lang="en-US" altLang="ja-JP" u="sng" dirty="0" smtClean="0">
                <a:solidFill>
                  <a:schemeClr val="tx1"/>
                </a:solidFill>
                <a:latin typeface="Meiryo UI" panose="020B0604030504040204" pitchFamily="50" charset="-128"/>
                <a:ea typeface="Meiryo UI" panose="020B0604030504040204" pitchFamily="50" charset="-128"/>
              </a:rPr>
              <a:t>eal</a:t>
            </a:r>
            <a:r>
              <a:rPr lang="ja-JP" altLang="ja-JP" u="sng" dirty="0" err="1">
                <a:solidFill>
                  <a:schemeClr val="tx1"/>
                </a:solidFill>
                <a:latin typeface="Meiryo UI" panose="020B0604030504040204" pitchFamily="50" charset="-128"/>
                <a:ea typeface="Meiryo UI" panose="020B0604030504040204" pitchFamily="50" charset="-128"/>
              </a:rPr>
              <a:t>への</a:t>
            </a:r>
            <a:r>
              <a:rPr lang="ja-JP" altLang="ja-JP" u="sng" dirty="0">
                <a:solidFill>
                  <a:schemeClr val="tx1"/>
                </a:solidFill>
                <a:latin typeface="Meiryo UI" panose="020B0604030504040204" pitchFamily="50" charset="-128"/>
                <a:ea typeface="Meiryo UI" panose="020B0604030504040204" pitchFamily="50" charset="-128"/>
              </a:rPr>
              <a:t>対応に関する技術的な通知</a:t>
            </a:r>
            <a:r>
              <a:rPr lang="ja-JP" altLang="ja-JP"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technical notice</a:t>
            </a:r>
            <a:r>
              <a:rPr lang="ja-JP" altLang="ja-JP" dirty="0">
                <a:solidFill>
                  <a:schemeClr val="tx1"/>
                </a:solidFill>
                <a:latin typeface="Meiryo UI" panose="020B0604030504040204" pitchFamily="50" charset="-128"/>
                <a:ea typeface="Meiryo UI" panose="020B0604030504040204" pitchFamily="50" charset="-128"/>
              </a:rPr>
              <a:t>）を</a:t>
            </a:r>
            <a:r>
              <a:rPr lang="ja-JP" altLang="ja-JP" dirty="0" smtClean="0">
                <a:solidFill>
                  <a:schemeClr val="tx1"/>
                </a:solidFill>
                <a:latin typeface="Meiryo UI" panose="020B0604030504040204" pitchFamily="50" charset="-128"/>
                <a:ea typeface="Meiryo UI" panose="020B0604030504040204" pitchFamily="50" charset="-128"/>
              </a:rPr>
              <a:t>公表</a:t>
            </a:r>
            <a:r>
              <a:rPr lang="ja-JP" altLang="en-US"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2018</a:t>
            </a:r>
            <a:r>
              <a:rPr lang="ja-JP" altLang="en-US" dirty="0" smtClean="0">
                <a:solidFill>
                  <a:schemeClr val="tx1"/>
                </a:solidFill>
                <a:latin typeface="Meiryo UI" panose="020B0604030504040204" pitchFamily="50" charset="-128"/>
                <a:ea typeface="Meiryo UI" panose="020B0604030504040204" pitchFamily="50" charset="-128"/>
              </a:rPr>
              <a:t>年</a:t>
            </a:r>
            <a:r>
              <a:rPr lang="en-US" altLang="ja-JP" dirty="0" smtClean="0">
                <a:solidFill>
                  <a:schemeClr val="tx1"/>
                </a:solidFill>
                <a:latin typeface="Meiryo UI" panose="020B0604030504040204" pitchFamily="50" charset="-128"/>
                <a:ea typeface="Meiryo UI" panose="020B0604030504040204" pitchFamily="50" charset="-128"/>
              </a:rPr>
              <a:t>12</a:t>
            </a:r>
            <a:r>
              <a:rPr lang="ja-JP" altLang="en-US" dirty="0" smtClean="0">
                <a:solidFill>
                  <a:schemeClr val="tx1"/>
                </a:solidFill>
                <a:latin typeface="Meiryo UI" panose="020B0604030504040204" pitchFamily="50" charset="-128"/>
                <a:ea typeface="Meiryo UI" panose="020B0604030504040204" pitchFamily="50" charset="-128"/>
              </a:rPr>
              <a:t>月には、閣議において、</a:t>
            </a:r>
            <a:r>
              <a:rPr lang="en-US" altLang="ja-JP" dirty="0" smtClean="0">
                <a:solidFill>
                  <a:schemeClr val="tx1"/>
                </a:solidFill>
                <a:latin typeface="Meiryo UI" panose="020B0604030504040204" pitchFamily="50" charset="-128"/>
                <a:ea typeface="Meiryo UI" panose="020B0604030504040204" pitchFamily="50" charset="-128"/>
              </a:rPr>
              <a:t>No-</a:t>
            </a:r>
            <a:r>
              <a:rPr lang="en-US" altLang="ja-JP" dirty="0">
                <a:solidFill>
                  <a:schemeClr val="tx1"/>
                </a:solidFill>
                <a:latin typeface="Meiryo UI" panose="020B0604030504040204" pitchFamily="50" charset="-128"/>
                <a:ea typeface="Meiryo UI" panose="020B0604030504040204" pitchFamily="50" charset="-128"/>
              </a:rPr>
              <a:t>d</a:t>
            </a:r>
            <a:r>
              <a:rPr lang="en-US" altLang="ja-JP" dirty="0" smtClean="0">
                <a:solidFill>
                  <a:schemeClr val="tx1"/>
                </a:solidFill>
                <a:latin typeface="Meiryo UI" panose="020B0604030504040204" pitchFamily="50" charset="-128"/>
                <a:ea typeface="Meiryo UI" panose="020B0604030504040204" pitchFamily="50" charset="-128"/>
              </a:rPr>
              <a:t>eal</a:t>
            </a:r>
            <a:r>
              <a:rPr lang="ja-JP" altLang="en-US" dirty="0" err="1" smtClean="0">
                <a:solidFill>
                  <a:schemeClr val="tx1"/>
                </a:solidFill>
                <a:latin typeface="Meiryo UI" panose="020B0604030504040204" pitchFamily="50" charset="-128"/>
                <a:ea typeface="Meiryo UI" panose="020B0604030504040204" pitchFamily="50" charset="-128"/>
              </a:rPr>
              <a:t>への</a:t>
            </a:r>
            <a:r>
              <a:rPr lang="ja-JP" altLang="en-US" dirty="0" smtClean="0">
                <a:solidFill>
                  <a:schemeClr val="tx1"/>
                </a:solidFill>
                <a:latin typeface="Meiryo UI" panose="020B0604030504040204" pitchFamily="50" charset="-128"/>
                <a:ea typeface="Meiryo UI" panose="020B0604030504040204" pitchFamily="50" charset="-128"/>
              </a:rPr>
              <a:t>準備の加速を確認。</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56456" y="3068960"/>
            <a:ext cx="9751973" cy="34163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342900" lvl="0" indent="-342900">
              <a:buFont typeface="Wingdings" panose="05000000000000000000" pitchFamily="2" charset="2"/>
              <a:buChar char="l"/>
            </a:pPr>
            <a:r>
              <a:rPr lang="ja-JP" altLang="en-US" dirty="0" smtClean="0">
                <a:latin typeface="Meiryo UI" panose="020B0604030504040204" pitchFamily="50" charset="-128"/>
                <a:ea typeface="Meiryo UI" panose="020B0604030504040204" pitchFamily="50" charset="-128"/>
              </a:rPr>
              <a:t>自動車型式認証に</a:t>
            </a:r>
            <a:r>
              <a:rPr lang="ja-JP" altLang="en-US" dirty="0">
                <a:latin typeface="Meiryo UI" panose="020B0604030504040204" pitchFamily="50" charset="-128"/>
                <a:ea typeface="Meiryo UI" panose="020B0604030504040204" pitchFamily="50" charset="-128"/>
              </a:rPr>
              <a:t>関する</a:t>
            </a:r>
            <a:r>
              <a:rPr lang="ja-JP" altLang="en-US" dirty="0" smtClean="0">
                <a:latin typeface="Meiryo UI" panose="020B0604030504040204" pitchFamily="50" charset="-128"/>
                <a:ea typeface="Meiryo UI" panose="020B0604030504040204" pitchFamily="50" charset="-128"/>
              </a:rPr>
              <a:t>ガイダンス</a:t>
            </a:r>
            <a:endParaRPr lang="en-US" altLang="ja-JP" dirty="0" smtClean="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en-US" altLang="ja-JP" dirty="0" smtClean="0">
                <a:latin typeface="Meiryo UI" panose="020B0604030504040204" pitchFamily="50" charset="-128"/>
                <a:ea typeface="Meiryo UI" panose="020B0604030504040204" pitchFamily="50" charset="-128"/>
              </a:rPr>
              <a:t>No-deal</a:t>
            </a:r>
            <a:r>
              <a:rPr lang="ja-JP" altLang="en-US" dirty="0">
                <a:latin typeface="Meiryo UI" panose="020B0604030504040204" pitchFamily="50" charset="-128"/>
                <a:ea typeface="Meiryo UI" panose="020B0604030504040204" pitchFamily="50" charset="-128"/>
              </a:rPr>
              <a:t>の場合、</a:t>
            </a:r>
            <a:r>
              <a:rPr lang="ja-JP" altLang="en-US" dirty="0" smtClean="0">
                <a:latin typeface="Meiryo UI" panose="020B0604030504040204" pitchFamily="50" charset="-128"/>
                <a:ea typeface="Meiryo UI" panose="020B0604030504040204" pitchFamily="50" charset="-128"/>
              </a:rPr>
              <a:t>英国における型式認証が</a:t>
            </a:r>
            <a:r>
              <a:rPr lang="en-US" altLang="ja-JP" dirty="0" smtClean="0">
                <a:latin typeface="Meiryo UI" panose="020B0604030504040204" pitchFamily="50" charset="-128"/>
                <a:ea typeface="Meiryo UI" panose="020B0604030504040204" pitchFamily="50" charset="-128"/>
              </a:rPr>
              <a:t>EU27</a:t>
            </a:r>
            <a:r>
              <a:rPr lang="ja-JP" altLang="en-US" dirty="0" smtClean="0">
                <a:latin typeface="Meiryo UI" panose="020B0604030504040204" pitchFamily="50" charset="-128"/>
                <a:ea typeface="Meiryo UI" panose="020B0604030504040204" pitchFamily="50" charset="-128"/>
              </a:rPr>
              <a:t>で、</a:t>
            </a:r>
            <a:r>
              <a:rPr lang="en-US" altLang="ja-JP" dirty="0" smtClean="0">
                <a:latin typeface="Meiryo UI" panose="020B0604030504040204" pitchFamily="50" charset="-128"/>
                <a:ea typeface="Meiryo UI" panose="020B0604030504040204" pitchFamily="50" charset="-128"/>
              </a:rPr>
              <a:t>EU27</a:t>
            </a:r>
            <a:r>
              <a:rPr lang="ja-JP" altLang="en-US" dirty="0" smtClean="0">
                <a:latin typeface="Meiryo UI" panose="020B0604030504040204" pitchFamily="50" charset="-128"/>
                <a:ea typeface="Meiryo UI" panose="020B0604030504040204" pitchFamily="50" charset="-128"/>
              </a:rPr>
              <a:t>における型式認証が英国では失効。</a:t>
            </a:r>
            <a:endParaRPr lang="en-US" altLang="ja-JP" dirty="0" smtClean="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英国政府は、</a:t>
            </a:r>
            <a:r>
              <a:rPr lang="en-US" altLang="ja-JP" dirty="0" smtClean="0">
                <a:latin typeface="Meiryo UI" panose="020B0604030504040204" pitchFamily="50" charset="-128"/>
                <a:ea typeface="Meiryo UI" panose="020B0604030504040204" pitchFamily="50" charset="-128"/>
              </a:rPr>
              <a:t>EU</a:t>
            </a:r>
            <a:r>
              <a:rPr lang="ja-JP" altLang="en-US" dirty="0" smtClean="0">
                <a:latin typeface="Meiryo UI" panose="020B0604030504040204" pitchFamily="50" charset="-128"/>
                <a:ea typeface="Meiryo UI" panose="020B0604030504040204" pitchFamily="50" charset="-128"/>
              </a:rPr>
              <a:t>型式認証を持つ事業者に英国における「仮認証」を与える予定。</a:t>
            </a:r>
            <a:endParaRPr lang="en-US" altLang="ja-JP" dirty="0" smtClean="0">
              <a:latin typeface="Meiryo UI" panose="020B0604030504040204" pitchFamily="50" charset="-128"/>
              <a:ea typeface="Meiryo UI" panose="020B0604030504040204" pitchFamily="50" charset="-128"/>
            </a:endParaRPr>
          </a:p>
          <a:p>
            <a:pPr lvl="0"/>
            <a:endParaRPr lang="en-US" altLang="ja-JP" dirty="0">
              <a:latin typeface="Meiryo UI" panose="020B0604030504040204" pitchFamily="50" charset="-128"/>
              <a:ea typeface="Meiryo UI" panose="020B0604030504040204" pitchFamily="50" charset="-128"/>
            </a:endParaRPr>
          </a:p>
          <a:p>
            <a:pPr marL="342900" lvl="0" indent="-342900">
              <a:buFont typeface="Wingdings" panose="05000000000000000000" pitchFamily="2" charset="2"/>
              <a:buChar char="l"/>
            </a:pPr>
            <a:r>
              <a:rPr lang="ja-JP" altLang="en-US" dirty="0" smtClean="0">
                <a:latin typeface="Meiryo UI" panose="020B0604030504040204" pitchFamily="50" charset="-128"/>
                <a:ea typeface="Meiryo UI" panose="020B0604030504040204" pitchFamily="50" charset="-128"/>
              </a:rPr>
              <a:t>個人情報保護に</a:t>
            </a:r>
            <a:r>
              <a:rPr lang="ja-JP" altLang="en-US" dirty="0">
                <a:latin typeface="Meiryo UI" panose="020B0604030504040204" pitchFamily="50" charset="-128"/>
                <a:ea typeface="Meiryo UI" panose="020B0604030504040204" pitchFamily="50" charset="-128"/>
              </a:rPr>
              <a:t>関する</a:t>
            </a:r>
            <a:r>
              <a:rPr lang="ja-JP" altLang="en-US" dirty="0" smtClean="0">
                <a:latin typeface="Meiryo UI" panose="020B0604030504040204" pitchFamily="50" charset="-128"/>
                <a:ea typeface="Meiryo UI" panose="020B0604030504040204" pitchFamily="50" charset="-128"/>
              </a:rPr>
              <a:t>ガイダンス</a:t>
            </a:r>
            <a:endParaRPr lang="en-US" altLang="ja-JP" dirty="0" smtClean="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en-US" altLang="ja-JP" dirty="0" smtClean="0">
                <a:latin typeface="Meiryo UI" panose="020B0604030504040204" pitchFamily="50" charset="-128"/>
                <a:ea typeface="Meiryo UI" panose="020B0604030504040204" pitchFamily="50" charset="-128"/>
              </a:rPr>
              <a:t>No-deal</a:t>
            </a:r>
            <a:r>
              <a:rPr lang="ja-JP" altLang="en-US" dirty="0">
                <a:latin typeface="Meiryo UI" panose="020B0604030504040204" pitchFamily="50" charset="-128"/>
                <a:ea typeface="Meiryo UI" panose="020B0604030504040204" pitchFamily="50" charset="-128"/>
              </a:rPr>
              <a:t>の場合、</a:t>
            </a:r>
            <a:r>
              <a:rPr lang="ja-JP" altLang="en-US" dirty="0" smtClean="0">
                <a:latin typeface="Meiryo UI" panose="020B0604030504040204" pitchFamily="50" charset="-128"/>
                <a:ea typeface="Meiryo UI" panose="020B0604030504040204" pitchFamily="50" charset="-128"/>
              </a:rPr>
              <a:t>個人情報保護規制により、英ＥＵ間での個人情報の越境移転への規制が適用。</a:t>
            </a:r>
            <a:endParaRPr lang="en-US" altLang="ja-JP" dirty="0" smtClean="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英国政府は、</a:t>
            </a:r>
            <a:r>
              <a:rPr lang="en-US" altLang="ja-JP"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英国から</a:t>
            </a:r>
            <a:r>
              <a:rPr lang="en-US" altLang="ja-JP" dirty="0" smtClean="0">
                <a:latin typeface="Meiryo UI" panose="020B0604030504040204" pitchFamily="50" charset="-128"/>
                <a:ea typeface="Meiryo UI" panose="020B0604030504040204" pitchFamily="50" charset="-128"/>
              </a:rPr>
              <a:t>EU</a:t>
            </a:r>
            <a:r>
              <a:rPr lang="ja-JP" altLang="en-US" dirty="0" err="1" smtClean="0">
                <a:latin typeface="Meiryo UI" panose="020B0604030504040204" pitchFamily="50" charset="-128"/>
                <a:ea typeface="Meiryo UI" panose="020B0604030504040204" pitchFamily="50" charset="-128"/>
              </a:rPr>
              <a:t>への</a:t>
            </a:r>
            <a:r>
              <a:rPr lang="ja-JP" altLang="en-US" dirty="0" smtClean="0">
                <a:latin typeface="Meiryo UI" panose="020B0604030504040204" pitchFamily="50" charset="-128"/>
                <a:ea typeface="Meiryo UI" panose="020B0604030504040204" pitchFamily="50" charset="-128"/>
              </a:rPr>
              <a:t>個人情報の移転を引き続き認める方針。</a:t>
            </a:r>
            <a:endParaRPr lang="en-US" altLang="ja-JP" dirty="0" smtClean="0">
              <a:latin typeface="Meiryo UI" panose="020B0604030504040204" pitchFamily="50" charset="-128"/>
              <a:ea typeface="Meiryo UI" panose="020B0604030504040204" pitchFamily="50" charset="-128"/>
            </a:endParaRPr>
          </a:p>
          <a:p>
            <a:pPr lvl="0"/>
            <a:endParaRPr lang="en-US" altLang="ja-JP" dirty="0" smtClean="0">
              <a:latin typeface="Meiryo UI" panose="020B0604030504040204" pitchFamily="50" charset="-128"/>
              <a:ea typeface="Meiryo UI" panose="020B0604030504040204" pitchFamily="50" charset="-128"/>
            </a:endParaRPr>
          </a:p>
          <a:p>
            <a:pPr marL="342900" lvl="0" indent="-342900">
              <a:buFont typeface="Wingdings" panose="05000000000000000000" pitchFamily="2" charset="2"/>
              <a:buChar char="l"/>
            </a:pPr>
            <a:r>
              <a:rPr lang="ja-JP" altLang="en-US" dirty="0" smtClean="0">
                <a:latin typeface="Meiryo UI" panose="020B0604030504040204" pitchFamily="50" charset="-128"/>
                <a:ea typeface="Meiryo UI" panose="020B0604030504040204" pitchFamily="50" charset="-128"/>
              </a:rPr>
              <a:t>化学物質規制（ＲＥＡＣＨ）に関するガイダンス</a:t>
            </a:r>
            <a:endParaRPr lang="en-US" altLang="ja-JP" dirty="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en-US" altLang="ja-JP" dirty="0" smtClean="0">
                <a:latin typeface="Meiryo UI" panose="020B0604030504040204" pitchFamily="50" charset="-128"/>
                <a:ea typeface="Meiryo UI" panose="020B0604030504040204" pitchFamily="50" charset="-128"/>
              </a:rPr>
              <a:t>No-deal</a:t>
            </a:r>
            <a:r>
              <a:rPr lang="ja-JP" altLang="en-US" dirty="0">
                <a:latin typeface="Meiryo UI" panose="020B0604030504040204" pitchFamily="50" charset="-128"/>
                <a:ea typeface="Meiryo UI" panose="020B0604030504040204" pitchFamily="50" charset="-128"/>
              </a:rPr>
              <a:t>の場合</a:t>
            </a:r>
            <a:r>
              <a:rPr lang="ja-JP" altLang="en-US" dirty="0" smtClean="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EU27</a:t>
            </a:r>
            <a:r>
              <a:rPr lang="ja-JP" altLang="en-US" dirty="0" smtClean="0">
                <a:latin typeface="Meiryo UI" panose="020B0604030504040204" pitchFamily="50" charset="-128"/>
                <a:ea typeface="Meiryo UI" panose="020B0604030504040204" pitchFamily="50" charset="-128"/>
              </a:rPr>
              <a:t>において、英国における「</a:t>
            </a:r>
            <a:r>
              <a:rPr lang="ja-JP" altLang="en-US" dirty="0">
                <a:latin typeface="Meiryo UI" panose="020B0604030504040204" pitchFamily="50" charset="-128"/>
                <a:ea typeface="Meiryo UI" panose="020B0604030504040204" pitchFamily="50" charset="-128"/>
              </a:rPr>
              <a:t>唯一の代理人</a:t>
            </a:r>
            <a:r>
              <a:rPr lang="ja-JP" altLang="en-US" dirty="0" smtClean="0">
                <a:latin typeface="Meiryo UI" panose="020B0604030504040204" pitchFamily="50" charset="-128"/>
                <a:ea typeface="Meiryo UI" panose="020B0604030504040204" pitchFamily="50" charset="-128"/>
              </a:rPr>
              <a:t>」の</a:t>
            </a:r>
            <a:r>
              <a:rPr lang="ja-JP" altLang="en-US" dirty="0">
                <a:latin typeface="Meiryo UI" panose="020B0604030504040204" pitchFamily="50" charset="-128"/>
                <a:ea typeface="Meiryo UI" panose="020B0604030504040204" pitchFamily="50" charset="-128"/>
              </a:rPr>
              <a:t>任命</a:t>
            </a:r>
            <a:r>
              <a:rPr lang="ja-JP" altLang="en-US" dirty="0" smtClean="0">
                <a:latin typeface="Meiryo UI" panose="020B0604030504040204" pitchFamily="50" charset="-128"/>
                <a:ea typeface="Meiryo UI" panose="020B0604030504040204" pitchFamily="50" charset="-128"/>
              </a:rPr>
              <a:t>、欧州化学品庁に</a:t>
            </a:r>
            <a:r>
              <a:rPr lang="ja-JP" altLang="en-US" dirty="0">
                <a:latin typeface="Meiryo UI" panose="020B0604030504040204" pitchFamily="50" charset="-128"/>
                <a:ea typeface="Meiryo UI" panose="020B0604030504040204" pitchFamily="50" charset="-128"/>
              </a:rPr>
              <a:t>対する英国の製造業者・輸入</a:t>
            </a:r>
            <a:r>
              <a:rPr lang="ja-JP" altLang="en-US" dirty="0" smtClean="0">
                <a:latin typeface="Meiryo UI" panose="020B0604030504040204" pitchFamily="50" charset="-128"/>
                <a:ea typeface="Meiryo UI" panose="020B0604030504040204" pitchFamily="50" charset="-128"/>
              </a:rPr>
              <a:t>業者による登録が失効。</a:t>
            </a:r>
            <a:endParaRPr lang="en-US" altLang="ja-JP" dirty="0" smtClean="0">
              <a:latin typeface="Meiryo UI" panose="020B0604030504040204" pitchFamily="50" charset="-128"/>
              <a:ea typeface="Meiryo UI" panose="020B0604030504040204" pitchFamily="50" charset="-128"/>
            </a:endParaRPr>
          </a:p>
          <a:p>
            <a:pPr marL="342900" lvl="0" indent="-342900">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rPr>
              <a:t>英国政府は、ＲＥＡＣＨに基づく欧州化学品庁への登録を、自動的に英国への登録とする方針。</a:t>
            </a:r>
            <a:endParaRPr lang="ja-JP" altLang="en-US" dirty="0">
              <a:latin typeface="Meiryo UI" panose="020B0604030504040204" pitchFamily="50" charset="-128"/>
              <a:ea typeface="Meiryo UI" panose="020B0604030504040204" pitchFamily="50" charset="-128"/>
            </a:endParaRPr>
          </a:p>
        </p:txBody>
      </p:sp>
      <p:sp>
        <p:nvSpPr>
          <p:cNvPr id="16" name="スライド番号プレースホルダー 1"/>
          <p:cNvSpPr txBox="1">
            <a:spLocks/>
          </p:cNvSpPr>
          <p:nvPr/>
        </p:nvSpPr>
        <p:spPr>
          <a:xfrm>
            <a:off x="7682160" y="6520259"/>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6294" y="1412776"/>
            <a:ext cx="9577306" cy="1200329"/>
          </a:xfrm>
          <a:prstGeom prst="rect">
            <a:avLst/>
          </a:prstGeom>
          <a:ln>
            <a:prstDash val="sysDot"/>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貿易、労働者の権利、医薬品の供給、金融</a:t>
            </a:r>
            <a:r>
              <a:rPr lang="ja-JP" altLang="ja-JP" dirty="0" smtClean="0">
                <a:solidFill>
                  <a:schemeClr val="tx1"/>
                </a:solidFill>
                <a:latin typeface="Meiryo UI" panose="020B0604030504040204" pitchFamily="50" charset="-128"/>
                <a:ea typeface="Meiryo UI" panose="020B0604030504040204" pitchFamily="50" charset="-128"/>
              </a:rPr>
              <a:t>等について、</a:t>
            </a:r>
            <a:r>
              <a:rPr lang="en-US" altLang="ja-JP" u="sng" dirty="0" smtClean="0">
                <a:solidFill>
                  <a:schemeClr val="tx1"/>
                </a:solidFill>
                <a:latin typeface="Meiryo UI" panose="020B0604030504040204" pitchFamily="50" charset="-128"/>
                <a:ea typeface="Meiryo UI" panose="020B0604030504040204" pitchFamily="50" charset="-128"/>
              </a:rPr>
              <a:t>No-deal</a:t>
            </a:r>
            <a:r>
              <a:rPr lang="ja-JP" altLang="ja-JP" u="sng" dirty="0">
                <a:solidFill>
                  <a:schemeClr val="tx1"/>
                </a:solidFill>
                <a:latin typeface="Meiryo UI" panose="020B0604030504040204" pitchFamily="50" charset="-128"/>
                <a:ea typeface="Meiryo UI" panose="020B0604030504040204" pitchFamily="50" charset="-128"/>
              </a:rPr>
              <a:t>がもたらす具体的な状況と必要な対応を</a:t>
            </a:r>
            <a:r>
              <a:rPr lang="ja-JP" altLang="en-US" u="sng" dirty="0">
                <a:solidFill>
                  <a:schemeClr val="tx1"/>
                </a:solidFill>
                <a:latin typeface="Meiryo UI" panose="020B0604030504040204" pitchFamily="50" charset="-128"/>
                <a:ea typeface="Meiryo UI" panose="020B0604030504040204" pitchFamily="50" charset="-128"/>
              </a:rPr>
              <a:t>提示</a:t>
            </a:r>
            <a:r>
              <a:rPr lang="ja-JP" altLang="ja-JP"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英国政府は</a:t>
            </a:r>
            <a:r>
              <a:rPr lang="ja-JP" altLang="ja-JP" dirty="0" smtClean="0">
                <a:solidFill>
                  <a:schemeClr val="tx1"/>
                </a:solidFill>
                <a:latin typeface="Meiryo UI" panose="020B0604030504040204" pitchFamily="50" charset="-128"/>
                <a:ea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rPr>
              <a:t>No-deal</a:t>
            </a:r>
            <a:r>
              <a:rPr lang="ja-JP" altLang="ja-JP" dirty="0">
                <a:solidFill>
                  <a:schemeClr val="tx1"/>
                </a:solidFill>
                <a:latin typeface="Meiryo UI" panose="020B0604030504040204" pitchFamily="50" charset="-128"/>
                <a:ea typeface="Meiryo UI" panose="020B0604030504040204" pitchFamily="50" charset="-128"/>
              </a:rPr>
              <a:t>に備え、必要な法整備、人員の</a:t>
            </a:r>
            <a:r>
              <a:rPr lang="ja-JP" altLang="ja-JP" dirty="0" smtClean="0">
                <a:solidFill>
                  <a:schemeClr val="tx1"/>
                </a:solidFill>
                <a:latin typeface="Meiryo UI" panose="020B0604030504040204" pitchFamily="50" charset="-128"/>
                <a:ea typeface="Meiryo UI" panose="020B0604030504040204" pitchFamily="50" charset="-128"/>
              </a:rPr>
              <a:t>拡充、</a:t>
            </a:r>
            <a:r>
              <a:rPr lang="ja-JP" altLang="ja-JP" dirty="0">
                <a:solidFill>
                  <a:schemeClr val="tx1"/>
                </a:solidFill>
                <a:latin typeface="Meiryo UI" panose="020B0604030504040204" pitchFamily="50" charset="-128"/>
                <a:ea typeface="Meiryo UI" panose="020B0604030504040204" pitchFamily="50" charset="-128"/>
              </a:rPr>
              <a:t>組織能力の強化、予算の手当等を実施</a:t>
            </a:r>
            <a:r>
              <a:rPr lang="ja-JP" altLang="en-US" dirty="0">
                <a:solidFill>
                  <a:schemeClr val="tx1"/>
                </a:solidFill>
                <a:latin typeface="Meiryo UI" panose="020B0604030504040204" pitchFamily="50" charset="-128"/>
                <a:ea typeface="Meiryo UI" panose="020B0604030504040204" pitchFamily="50" charset="-128"/>
              </a:rPr>
              <a:t>予定</a:t>
            </a:r>
            <a:r>
              <a:rPr lang="ja-JP" altLang="ja-JP" dirty="0">
                <a:solidFill>
                  <a:schemeClr val="tx1"/>
                </a:solidFill>
                <a:latin typeface="Meiryo UI" panose="020B0604030504040204" pitchFamily="50" charset="-128"/>
                <a:ea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176294" y="2668850"/>
            <a:ext cx="3179075" cy="400110"/>
          </a:xfrm>
          <a:prstGeom prst="rect">
            <a:avLst/>
          </a:prstGeom>
        </p:spPr>
        <p:style>
          <a:lnRef idx="1">
            <a:schemeClr val="accent1"/>
          </a:lnRef>
          <a:fillRef idx="3">
            <a:schemeClr val="accent1"/>
          </a:fillRef>
          <a:effectRef idx="2">
            <a:schemeClr val="accent1"/>
          </a:effectRef>
          <a:fontRef idx="minor">
            <a:schemeClr val="lt1"/>
          </a:fontRef>
        </p:style>
        <p:txBody>
          <a:bodyPr wrap="none">
            <a:spAutoFit/>
          </a:bodyPr>
          <a:lstStyle/>
          <a:p>
            <a:r>
              <a:rPr lang="ja-JP" altLang="ja-JP" sz="2000" dirty="0">
                <a:latin typeface="Meiryo UI" panose="020B0604030504040204" pitchFamily="50" charset="-128"/>
                <a:ea typeface="Meiryo UI" panose="020B0604030504040204" pitchFamily="50" charset="-128"/>
              </a:rPr>
              <a:t>技術的な通知の概要（例）</a:t>
            </a:r>
            <a:endParaRPr lang="ja-JP" altLang="ja-JP" sz="1600" dirty="0">
              <a:latin typeface="Meiryo UI" panose="020B0604030504040204" pitchFamily="50" charset="-128"/>
              <a:ea typeface="Meiryo UI" panose="020B0604030504040204" pitchFamily="50" charset="-128"/>
            </a:endParaRPr>
          </a:p>
        </p:txBody>
      </p:sp>
      <p:sp>
        <p:nvSpPr>
          <p:cNvPr id="6" name="正方形/長方形 5"/>
          <p:cNvSpPr/>
          <p:nvPr/>
        </p:nvSpPr>
        <p:spPr>
          <a:xfrm>
            <a:off x="130985" y="6475718"/>
            <a:ext cx="9784473" cy="307777"/>
          </a:xfrm>
          <a:prstGeom prst="rect">
            <a:avLst/>
          </a:prstGeom>
        </p:spPr>
        <p:txBody>
          <a:bodyPr wrap="none">
            <a:spAutoFit/>
          </a:bodyPr>
          <a:lstStyle/>
          <a:p>
            <a:pPr lvl="0"/>
            <a:r>
              <a:rPr lang="ja-JP" altLang="en-US" sz="1400" dirty="0">
                <a:solidFill>
                  <a:prstClr val="black"/>
                </a:solidFill>
              </a:rPr>
              <a:t>出典</a:t>
            </a:r>
            <a:r>
              <a:rPr lang="ja-JP" altLang="en-US" sz="1400" dirty="0" smtClean="0">
                <a:solidFill>
                  <a:prstClr val="black"/>
                </a:solidFill>
              </a:rPr>
              <a:t>：英国政府ホームページ</a:t>
            </a:r>
            <a:r>
              <a:rPr lang="en-US" altLang="ja-JP" sz="1400" dirty="0" smtClean="0">
                <a:solidFill>
                  <a:prstClr val="black"/>
                </a:solidFill>
              </a:rPr>
              <a:t> </a:t>
            </a:r>
            <a:r>
              <a:rPr lang="ja-JP" altLang="en-US" sz="1400" dirty="0" smtClean="0">
                <a:solidFill>
                  <a:prstClr val="black"/>
                </a:solidFill>
              </a:rPr>
              <a:t>（</a:t>
            </a:r>
            <a:r>
              <a:rPr lang="en-US" altLang="ja-JP" sz="1400" dirty="0">
                <a:solidFill>
                  <a:prstClr val="black"/>
                </a:solidFill>
              </a:rPr>
              <a:t>https://www.gov.uk/government/collections/how-to-prepare-if-the-uk-leaves-the-eu-with-no-deal</a:t>
            </a:r>
            <a:r>
              <a:rPr lang="ja-JP" altLang="en-US" sz="1400" dirty="0" smtClean="0">
                <a:solidFill>
                  <a:prstClr val="black"/>
                </a:solidFill>
              </a:rPr>
              <a:t>）</a:t>
            </a:r>
            <a:endParaRPr lang="ja-JP" altLang="en-US" sz="1400" dirty="0">
              <a:solidFill>
                <a:prstClr val="black"/>
              </a:solidFill>
            </a:endParaRPr>
          </a:p>
        </p:txBody>
      </p:sp>
    </p:spTree>
    <p:extLst>
      <p:ext uri="{BB962C8B-B14F-4D97-AF65-F5344CB8AC3E}">
        <p14:creationId xmlns:p14="http://schemas.microsoft.com/office/powerpoint/2010/main" val="392434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29526"/>
            <a:ext cx="9945555" cy="461665"/>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r>
              <a:rPr lang="ja-JP" altLang="en-US" dirty="0" smtClean="0">
                <a:latin typeface="+mj-ea"/>
                <a:ea typeface="+mj-ea"/>
              </a:rPr>
              <a:t>英国のＥＵ離脱に備えたＥＵの対応①</a:t>
            </a:r>
            <a:endParaRPr lang="en-US" altLang="ja-JP" dirty="0" smtClean="0">
              <a:latin typeface="+mj-ea"/>
              <a:ea typeface="+mj-ea"/>
            </a:endParaRPr>
          </a:p>
        </p:txBody>
      </p:sp>
      <p:sp>
        <p:nvSpPr>
          <p:cNvPr id="9" name="正方形/長方形 8"/>
          <p:cNvSpPr/>
          <p:nvPr/>
        </p:nvSpPr>
        <p:spPr>
          <a:xfrm>
            <a:off x="128464" y="1838722"/>
            <a:ext cx="9577063" cy="384720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lIns="72000" tIns="0" rIns="72000" bIns="0">
            <a:spAutoFit/>
          </a:bodyPr>
          <a:lstStyle/>
          <a:p>
            <a:pPr marL="285750" indent="-285750">
              <a:lnSpc>
                <a:spcPts val="3000"/>
              </a:lnSpc>
              <a:buFont typeface="Arial" panose="020B0604020202020204" pitchFamily="34" charset="0"/>
              <a:buChar char="•"/>
            </a:pPr>
            <a:r>
              <a:rPr lang="ja-JP" altLang="en-US" sz="2000" dirty="0" smtClean="0"/>
              <a:t>全て</a:t>
            </a:r>
            <a:r>
              <a:rPr lang="ja-JP" altLang="ja-JP" sz="2000" dirty="0" smtClean="0"/>
              <a:t>の</a:t>
            </a:r>
            <a:r>
              <a:rPr lang="ja-JP" altLang="ja-JP" sz="2000" dirty="0"/>
              <a:t>関係者に対して、</a:t>
            </a:r>
            <a:r>
              <a:rPr lang="ja-JP" altLang="ja-JP" sz="2000" b="1" u="sng" dirty="0">
                <a:solidFill>
                  <a:srgbClr val="FF0000"/>
                </a:solidFill>
              </a:rPr>
              <a:t>英国の離脱に備え必要な対策</a:t>
            </a:r>
            <a:r>
              <a:rPr lang="ja-JP" altLang="ja-JP" sz="2000" dirty="0"/>
              <a:t>を</a:t>
            </a:r>
            <a:r>
              <a:rPr lang="ja-JP" altLang="ja-JP" sz="2000" dirty="0" smtClean="0"/>
              <a:t>とる</a:t>
            </a:r>
            <a:r>
              <a:rPr lang="ja-JP" altLang="en-US" sz="2000" dirty="0" smtClean="0"/>
              <a:t>ことを求める</a:t>
            </a:r>
            <a:r>
              <a:rPr lang="ja-JP" altLang="ja-JP" sz="2000" dirty="0" smtClean="0"/>
              <a:t>。</a:t>
            </a:r>
            <a:endParaRPr lang="ja-JP" altLang="ja-JP" sz="2000" dirty="0"/>
          </a:p>
          <a:p>
            <a:pPr marL="285750" lvl="0" indent="-285750">
              <a:lnSpc>
                <a:spcPts val="3000"/>
              </a:lnSpc>
              <a:buFont typeface="Arial" panose="020B0604020202020204" pitchFamily="34" charset="0"/>
              <a:buChar char="•"/>
            </a:pPr>
            <a:r>
              <a:rPr lang="ja-JP" altLang="en-US" sz="2000" dirty="0" smtClean="0"/>
              <a:t>Ｅ</a:t>
            </a:r>
            <a:r>
              <a:rPr lang="ja-JP" altLang="en-US" sz="2000" dirty="0"/>
              <a:t>Ｕ</a:t>
            </a:r>
            <a:r>
              <a:rPr lang="ja-JP" altLang="ja-JP" sz="2000" dirty="0" smtClean="0"/>
              <a:t>離脱</a:t>
            </a:r>
            <a:r>
              <a:rPr lang="ja-JP" altLang="ja-JP" sz="2000" dirty="0"/>
              <a:t>について、以下の二つの</a:t>
            </a:r>
            <a:r>
              <a:rPr lang="ja-JP" altLang="ja-JP" sz="2000" dirty="0" smtClean="0"/>
              <a:t>あり</a:t>
            </a:r>
            <a:r>
              <a:rPr lang="ja-JP" altLang="en-US" sz="2000" dirty="0" smtClean="0"/>
              <a:t>得</a:t>
            </a:r>
            <a:r>
              <a:rPr lang="ja-JP" altLang="ja-JP" sz="2000" dirty="0" err="1" smtClean="0"/>
              <a:t>べき</a:t>
            </a:r>
            <a:r>
              <a:rPr lang="ja-JP" altLang="ja-JP" sz="2000" dirty="0"/>
              <a:t>シナリオに備えることが</a:t>
            </a:r>
            <a:r>
              <a:rPr lang="ja-JP" altLang="ja-JP" sz="2000" dirty="0" smtClean="0"/>
              <a:t>必要。</a:t>
            </a:r>
            <a:endParaRPr lang="en-US" altLang="ja-JP" sz="2000" dirty="0"/>
          </a:p>
          <a:p>
            <a:pPr lvl="0">
              <a:lnSpc>
                <a:spcPts val="3000"/>
              </a:lnSpc>
            </a:pPr>
            <a:r>
              <a:rPr lang="ja-JP" altLang="en-US" sz="2000" dirty="0" smtClean="0"/>
              <a:t>　（シナリオ①）：離脱協定に合意（＝移行期間あり）</a:t>
            </a:r>
            <a:endParaRPr lang="en-US" altLang="ja-JP" sz="2000" dirty="0" smtClean="0"/>
          </a:p>
          <a:p>
            <a:pPr lvl="0">
              <a:lnSpc>
                <a:spcPts val="3000"/>
              </a:lnSpc>
            </a:pPr>
            <a:r>
              <a:rPr lang="ja-JP" altLang="en-US" sz="2000" dirty="0" smtClean="0"/>
              <a:t>　（シナリオ②）：</a:t>
            </a:r>
            <a:r>
              <a:rPr lang="ja-JP" altLang="ja-JP" sz="2000" b="1" u="sng" dirty="0" smtClean="0">
                <a:solidFill>
                  <a:srgbClr val="FF0000"/>
                </a:solidFill>
              </a:rPr>
              <a:t>「</a:t>
            </a:r>
            <a:r>
              <a:rPr lang="en-US" altLang="ja-JP" sz="2000" b="1" u="sng" dirty="0">
                <a:solidFill>
                  <a:srgbClr val="FF0000"/>
                </a:solidFill>
              </a:rPr>
              <a:t>No-deal</a:t>
            </a:r>
            <a:r>
              <a:rPr lang="ja-JP" altLang="ja-JP" sz="2000" b="1" u="sng" dirty="0">
                <a:solidFill>
                  <a:srgbClr val="FF0000"/>
                </a:solidFill>
              </a:rPr>
              <a:t>」</a:t>
            </a:r>
            <a:r>
              <a:rPr lang="ja-JP" altLang="ja-JP" sz="2000" dirty="0"/>
              <a:t>又は</a:t>
            </a:r>
            <a:r>
              <a:rPr lang="ja-JP" altLang="ja-JP" sz="2000" b="1" u="sng" dirty="0">
                <a:solidFill>
                  <a:srgbClr val="FF0000"/>
                </a:solidFill>
              </a:rPr>
              <a:t>「</a:t>
            </a:r>
            <a:r>
              <a:rPr lang="en-US" altLang="ja-JP" sz="2000" b="1" u="sng" dirty="0">
                <a:solidFill>
                  <a:srgbClr val="FF0000"/>
                </a:solidFill>
              </a:rPr>
              <a:t>Cliff-edge</a:t>
            </a:r>
            <a:r>
              <a:rPr lang="ja-JP" altLang="ja-JP" sz="2000" b="1" u="sng" dirty="0" smtClean="0">
                <a:solidFill>
                  <a:srgbClr val="FF0000"/>
                </a:solidFill>
              </a:rPr>
              <a:t>」</a:t>
            </a:r>
            <a:endParaRPr lang="ja-JP" altLang="ja-JP" sz="2000" b="1" u="sng" dirty="0">
              <a:solidFill>
                <a:srgbClr val="FF0000"/>
              </a:solidFill>
            </a:endParaRPr>
          </a:p>
          <a:p>
            <a:pPr marL="285750" lvl="0" indent="-285750">
              <a:lnSpc>
                <a:spcPts val="3000"/>
              </a:lnSpc>
              <a:buFont typeface="Arial" panose="020B0604020202020204" pitchFamily="34" charset="0"/>
              <a:buChar char="•"/>
            </a:pPr>
            <a:r>
              <a:rPr lang="ja-JP" altLang="ja-JP" sz="2000" dirty="0" smtClean="0"/>
              <a:t>対策</a:t>
            </a:r>
            <a:r>
              <a:rPr lang="ja-JP" altLang="ja-JP" sz="2000" dirty="0"/>
              <a:t>の</a:t>
            </a:r>
            <a:r>
              <a:rPr lang="ja-JP" altLang="ja-JP" sz="2000" dirty="0" smtClean="0"/>
              <a:t>実施</a:t>
            </a:r>
            <a:r>
              <a:rPr lang="ja-JP" altLang="en-US" sz="2000" dirty="0" smtClean="0"/>
              <a:t>・</a:t>
            </a:r>
            <a:r>
              <a:rPr lang="ja-JP" altLang="ja-JP" sz="2000" dirty="0" smtClean="0"/>
              <a:t>不測の</a:t>
            </a:r>
            <a:r>
              <a:rPr lang="ja-JP" altLang="ja-JP" sz="2000" dirty="0"/>
              <a:t>事態に備えた計画（</a:t>
            </a:r>
            <a:r>
              <a:rPr lang="ja-JP" altLang="ja-JP" sz="2000" b="1" u="sng" dirty="0">
                <a:solidFill>
                  <a:srgbClr val="FF0000"/>
                </a:solidFill>
              </a:rPr>
              <a:t>コンティンジェンシープラン</a:t>
            </a:r>
            <a:r>
              <a:rPr lang="ja-JP" altLang="ja-JP" sz="2000" dirty="0"/>
              <a:t>）の必要性を指摘</a:t>
            </a:r>
            <a:r>
              <a:rPr lang="ja-JP" altLang="ja-JP" sz="2000" dirty="0" smtClean="0"/>
              <a:t>。</a:t>
            </a:r>
            <a:endParaRPr lang="en-US" altLang="ja-JP" sz="2000" dirty="0" smtClean="0"/>
          </a:p>
          <a:p>
            <a:pPr marL="285750" lvl="0" indent="-285750">
              <a:lnSpc>
                <a:spcPts val="3000"/>
              </a:lnSpc>
              <a:buFont typeface="Arial" panose="020B0604020202020204" pitchFamily="34" charset="0"/>
              <a:buChar char="•"/>
            </a:pPr>
            <a:r>
              <a:rPr lang="ja-JP" altLang="ja-JP" sz="2000" dirty="0" smtClean="0"/>
              <a:t>民間事業者</a:t>
            </a:r>
            <a:r>
              <a:rPr lang="ja-JP" altLang="en-US" sz="2000" dirty="0" smtClean="0"/>
              <a:t>には、</a:t>
            </a:r>
            <a:r>
              <a:rPr lang="ja-JP" altLang="ja-JP" sz="2000" dirty="0"/>
              <a:t> 「</a:t>
            </a:r>
            <a:r>
              <a:rPr lang="en-US" altLang="ja-JP" sz="2000" dirty="0" smtClean="0"/>
              <a:t>No-deal</a:t>
            </a:r>
            <a:r>
              <a:rPr lang="ja-JP" altLang="ja-JP" sz="2000" dirty="0" smtClean="0"/>
              <a:t>」</a:t>
            </a:r>
            <a:r>
              <a:rPr lang="ja-JP" altLang="en-US" sz="2000" dirty="0" smtClean="0"/>
              <a:t>（</a:t>
            </a:r>
            <a:r>
              <a:rPr lang="ja-JP" altLang="ja-JP" sz="2000" dirty="0" smtClean="0"/>
              <a:t>シナリオ②</a:t>
            </a:r>
            <a:r>
              <a:rPr lang="ja-JP" altLang="en-US" sz="2000" dirty="0" smtClean="0"/>
              <a:t>）</a:t>
            </a:r>
            <a:r>
              <a:rPr lang="ja-JP" altLang="ja-JP" sz="2000" dirty="0" smtClean="0"/>
              <a:t>に</a:t>
            </a:r>
            <a:r>
              <a:rPr lang="ja-JP" altLang="ja-JP" sz="2000" dirty="0"/>
              <a:t>備え、</a:t>
            </a:r>
            <a:r>
              <a:rPr lang="en-US" altLang="ja-JP" sz="2000" dirty="0"/>
              <a:t>2019</a:t>
            </a:r>
            <a:r>
              <a:rPr lang="ja-JP" altLang="ja-JP" sz="2000" dirty="0"/>
              <a:t>年</a:t>
            </a:r>
            <a:r>
              <a:rPr lang="en-US" altLang="ja-JP" sz="2000" dirty="0"/>
              <a:t>3</a:t>
            </a:r>
            <a:r>
              <a:rPr lang="ja-JP" altLang="ja-JP" sz="2000" dirty="0"/>
              <a:t>月までに</a:t>
            </a:r>
            <a:r>
              <a:rPr lang="ja-JP" altLang="ja-JP" sz="2000" dirty="0" smtClean="0"/>
              <a:t>、事業</a:t>
            </a:r>
            <a:r>
              <a:rPr lang="ja-JP" altLang="ja-JP" sz="2000" dirty="0"/>
              <a:t>への影響の評価、必要な手順の決定</a:t>
            </a:r>
            <a:r>
              <a:rPr lang="ja-JP" altLang="ja-JP" sz="2000" dirty="0" smtClean="0"/>
              <a:t>等の</a:t>
            </a:r>
            <a:r>
              <a:rPr lang="ja-JP" altLang="ja-JP" sz="2000" dirty="0"/>
              <a:t>必要性を指摘。</a:t>
            </a:r>
          </a:p>
          <a:p>
            <a:pPr marL="285750" lvl="0" indent="-285750">
              <a:lnSpc>
                <a:spcPts val="3000"/>
              </a:lnSpc>
              <a:buFont typeface="Arial" panose="020B0604020202020204" pitchFamily="34" charset="0"/>
              <a:buChar char="•"/>
            </a:pPr>
            <a:r>
              <a:rPr lang="ja-JP" altLang="ja-JP" sz="2000" dirty="0"/>
              <a:t>欧州</a:t>
            </a:r>
            <a:r>
              <a:rPr lang="ja-JP" altLang="ja-JP" sz="2000" dirty="0" smtClean="0"/>
              <a:t>委員会</a:t>
            </a:r>
            <a:r>
              <a:rPr lang="ja-JP" altLang="en-US" sz="2000" dirty="0" smtClean="0"/>
              <a:t>として、</a:t>
            </a:r>
            <a:r>
              <a:rPr lang="ja-JP" altLang="en-US" sz="2000" dirty="0"/>
              <a:t>ＥＵ</a:t>
            </a:r>
            <a:r>
              <a:rPr lang="ja-JP" altLang="ja-JP" sz="2000" dirty="0" smtClean="0"/>
              <a:t>関税</a:t>
            </a:r>
            <a:r>
              <a:rPr lang="ja-JP" altLang="ja-JP" sz="2000" dirty="0"/>
              <a:t>割当の英国</a:t>
            </a:r>
            <a:r>
              <a:rPr lang="ja-JP" altLang="ja-JP" sz="2000" dirty="0" smtClean="0"/>
              <a:t>・</a:t>
            </a:r>
            <a:r>
              <a:rPr lang="ja-JP" altLang="en-US" sz="2000" dirty="0"/>
              <a:t>ＥＵ</a:t>
            </a:r>
            <a:r>
              <a:rPr lang="ja-JP" altLang="ja-JP" sz="2000" dirty="0" smtClean="0"/>
              <a:t>間</a:t>
            </a:r>
            <a:r>
              <a:rPr lang="ja-JP" altLang="ja-JP" sz="2000" dirty="0"/>
              <a:t>での配分の</a:t>
            </a:r>
            <a:r>
              <a:rPr lang="ja-JP" altLang="ja-JP" sz="2000" dirty="0" smtClean="0"/>
              <a:t>決定、</a:t>
            </a:r>
            <a:r>
              <a:rPr lang="ja-JP" altLang="en-US" sz="2000" dirty="0" smtClean="0"/>
              <a:t>Ｅ</a:t>
            </a:r>
            <a:r>
              <a:rPr lang="ja-JP" altLang="en-US" sz="2000" dirty="0"/>
              <a:t>Ｕ</a:t>
            </a:r>
            <a:r>
              <a:rPr lang="ja-JP" altLang="ja-JP" sz="2000" dirty="0" smtClean="0"/>
              <a:t>関連</a:t>
            </a:r>
            <a:r>
              <a:rPr lang="ja-JP" altLang="ja-JP" sz="2000" dirty="0"/>
              <a:t>機関の移設等、必要となる法規制面での</a:t>
            </a:r>
            <a:r>
              <a:rPr lang="ja-JP" altLang="ja-JP" sz="2000" dirty="0" smtClean="0"/>
              <a:t>対応</a:t>
            </a:r>
            <a:r>
              <a:rPr lang="ja-JP" altLang="en-US" sz="2000" dirty="0" smtClean="0"/>
              <a:t>の</a:t>
            </a:r>
            <a:r>
              <a:rPr lang="ja-JP" altLang="ja-JP" sz="2000" dirty="0" smtClean="0"/>
              <a:t>概要を</a:t>
            </a:r>
            <a:r>
              <a:rPr lang="ja-JP" altLang="en-US" sz="2000" dirty="0"/>
              <a:t>指定</a:t>
            </a:r>
            <a:r>
              <a:rPr lang="ja-JP" altLang="ja-JP" sz="2000" dirty="0" smtClean="0"/>
              <a:t>。</a:t>
            </a:r>
            <a:endParaRPr lang="ja-JP" altLang="ja-JP" sz="2000" dirty="0"/>
          </a:p>
          <a:p>
            <a:pPr marL="285750" lvl="0" indent="-285750">
              <a:lnSpc>
                <a:spcPts val="3000"/>
              </a:lnSpc>
              <a:buFont typeface="Arial" panose="020B0604020202020204" pitchFamily="34" charset="0"/>
              <a:buChar char="•"/>
            </a:pPr>
            <a:r>
              <a:rPr lang="ja-JP" altLang="ja-JP" sz="2000" dirty="0"/>
              <a:t>これに加え、加盟国政府が実施して</a:t>
            </a:r>
            <a:r>
              <a:rPr lang="ja-JP" altLang="ja-JP" sz="2000" dirty="0" smtClean="0"/>
              <a:t>いる</a:t>
            </a:r>
            <a:r>
              <a:rPr lang="ja-JP" altLang="en-US" sz="2000" dirty="0" smtClean="0"/>
              <a:t>対応</a:t>
            </a:r>
            <a:r>
              <a:rPr lang="ja-JP" altLang="ja-JP" sz="2000" dirty="0" smtClean="0"/>
              <a:t>事例を</a:t>
            </a:r>
            <a:r>
              <a:rPr lang="ja-JP" altLang="en-US" sz="2000" dirty="0"/>
              <a:t>紹介</a:t>
            </a:r>
            <a:r>
              <a:rPr lang="ja-JP" altLang="ja-JP" sz="2000" dirty="0" smtClean="0"/>
              <a:t>。</a:t>
            </a:r>
            <a:endParaRPr lang="ja-JP" altLang="ja-JP" sz="2000" dirty="0"/>
          </a:p>
        </p:txBody>
      </p:sp>
      <p:sp>
        <p:nvSpPr>
          <p:cNvPr id="7" name="正方形/長方形 6"/>
          <p:cNvSpPr/>
          <p:nvPr/>
        </p:nvSpPr>
        <p:spPr>
          <a:xfrm>
            <a:off x="154027" y="580618"/>
            <a:ext cx="9577306" cy="707886"/>
          </a:xfrm>
          <a:prstGeom prst="rect">
            <a:avLst/>
          </a:prstGeom>
          <a:ln>
            <a:solidFill>
              <a:schemeClr val="tx1"/>
            </a:solidFill>
          </a:ln>
        </p:spPr>
        <p:txBody>
          <a:bodyPr wrap="square">
            <a:spAutoFit/>
          </a:bodyPr>
          <a:lstStyle/>
          <a:p>
            <a:r>
              <a:rPr lang="ja-JP" altLang="en-US" sz="2000" dirty="0">
                <a:latin typeface="+mj-ea"/>
              </a:rPr>
              <a:t>　</a:t>
            </a:r>
            <a:r>
              <a:rPr lang="en-US" altLang="ja-JP" sz="2000" dirty="0" smtClean="0">
                <a:latin typeface="+mj-ea"/>
              </a:rPr>
              <a:t>2018</a:t>
            </a:r>
            <a:r>
              <a:rPr lang="ja-JP" altLang="en-US" sz="2000" dirty="0" smtClean="0">
                <a:latin typeface="+mj-ea"/>
              </a:rPr>
              <a:t>年７月１９日、欧州</a:t>
            </a:r>
            <a:r>
              <a:rPr lang="ja-JP" altLang="en-US" sz="2000" dirty="0">
                <a:latin typeface="+mj-ea"/>
              </a:rPr>
              <a:t>委員会</a:t>
            </a:r>
            <a:r>
              <a:rPr lang="ja-JP" altLang="en-US" sz="2000" dirty="0" smtClean="0">
                <a:latin typeface="+mj-ea"/>
              </a:rPr>
              <a:t>は、</a:t>
            </a:r>
            <a:r>
              <a:rPr lang="ja-JP" altLang="en-US" sz="2000" b="1" u="sng" dirty="0" smtClean="0">
                <a:solidFill>
                  <a:srgbClr val="FF0000"/>
                </a:solidFill>
                <a:latin typeface="+mj-ea"/>
              </a:rPr>
              <a:t>英国</a:t>
            </a:r>
            <a:r>
              <a:rPr lang="ja-JP" altLang="en-US" sz="2000" b="1" u="sng" dirty="0">
                <a:solidFill>
                  <a:srgbClr val="FF0000"/>
                </a:solidFill>
                <a:latin typeface="+mj-ea"/>
              </a:rPr>
              <a:t>のＥＵ離脱に対する</a:t>
            </a:r>
            <a:r>
              <a:rPr lang="ja-JP" altLang="en-US" sz="2000" b="1" u="sng" dirty="0" smtClean="0">
                <a:solidFill>
                  <a:srgbClr val="FF0000"/>
                </a:solidFill>
                <a:latin typeface="+mj-ea"/>
              </a:rPr>
              <a:t>備えるよう要請</a:t>
            </a:r>
            <a:r>
              <a:rPr lang="ja-JP" altLang="en-US" sz="2000" dirty="0" smtClean="0">
                <a:latin typeface="+mj-ea"/>
              </a:rPr>
              <a:t>する文書を</a:t>
            </a:r>
            <a:r>
              <a:rPr lang="ja-JP" altLang="en-US" sz="2000" dirty="0">
                <a:latin typeface="+mj-ea"/>
              </a:rPr>
              <a:t>公表</a:t>
            </a:r>
            <a:r>
              <a:rPr lang="ja-JP" altLang="en-US" sz="2000" dirty="0" smtClean="0">
                <a:latin typeface="+mj-ea"/>
              </a:rPr>
              <a:t>。</a:t>
            </a:r>
            <a:endParaRPr lang="ja-JP" altLang="en-US" sz="2000" dirty="0">
              <a:latin typeface="+mj-ea"/>
            </a:endParaRPr>
          </a:p>
        </p:txBody>
      </p:sp>
      <p:sp>
        <p:nvSpPr>
          <p:cNvPr id="8" name="テキスト ボックス 7"/>
          <p:cNvSpPr txBox="1"/>
          <p:nvPr/>
        </p:nvSpPr>
        <p:spPr>
          <a:xfrm>
            <a:off x="153705" y="1423898"/>
            <a:ext cx="4151223"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ja-JP" altLang="en-US" sz="2000" dirty="0" smtClean="0"/>
              <a:t>欧州委員会文書のポイント</a:t>
            </a:r>
            <a:endParaRPr kumimoji="1" lang="ja-JP" altLang="en-US" sz="2000" dirty="0"/>
          </a:p>
        </p:txBody>
      </p:sp>
      <p:sp>
        <p:nvSpPr>
          <p:cNvPr id="10" name="スライド番号プレースホルダー 1"/>
          <p:cNvSpPr txBox="1">
            <a:spLocks/>
          </p:cNvSpPr>
          <p:nvPr/>
        </p:nvSpPr>
        <p:spPr>
          <a:xfrm>
            <a:off x="7594600" y="6554976"/>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７</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715728" y="5757662"/>
            <a:ext cx="6989799" cy="307777"/>
          </a:xfrm>
          <a:prstGeom prst="rect">
            <a:avLst/>
          </a:prstGeom>
        </p:spPr>
        <p:txBody>
          <a:bodyPr wrap="none">
            <a:spAutoFit/>
          </a:bodyPr>
          <a:lstStyle/>
          <a:p>
            <a:pPr lvl="0"/>
            <a:r>
              <a:rPr lang="ja-JP" altLang="en-US" sz="1400" dirty="0">
                <a:solidFill>
                  <a:prstClr val="black"/>
                </a:solidFill>
              </a:rPr>
              <a:t>出典</a:t>
            </a:r>
            <a:r>
              <a:rPr lang="ja-JP" altLang="en-US" sz="1400" dirty="0" smtClean="0">
                <a:solidFill>
                  <a:prstClr val="black"/>
                </a:solidFill>
              </a:rPr>
              <a:t>：欧州委員会ホームページ</a:t>
            </a:r>
            <a:r>
              <a:rPr lang="en-US" altLang="ja-JP" sz="1400" dirty="0" smtClean="0">
                <a:solidFill>
                  <a:prstClr val="black"/>
                </a:solidFill>
              </a:rPr>
              <a:t> </a:t>
            </a:r>
            <a:r>
              <a:rPr lang="ja-JP" altLang="en-US" sz="1400" dirty="0" smtClean="0">
                <a:solidFill>
                  <a:prstClr val="black"/>
                </a:solidFill>
              </a:rPr>
              <a:t>（</a:t>
            </a:r>
            <a:r>
              <a:rPr lang="en-US" altLang="ja-JP" sz="1400" dirty="0">
                <a:solidFill>
                  <a:prstClr val="black"/>
                </a:solidFill>
              </a:rPr>
              <a:t>http://europa.eu/rapid/press-release_IP-18-4545_en.htm</a:t>
            </a:r>
            <a:r>
              <a:rPr lang="ja-JP" altLang="en-US" sz="1400" dirty="0" smtClean="0">
                <a:solidFill>
                  <a:prstClr val="black"/>
                </a:solidFill>
              </a:rPr>
              <a:t>）</a:t>
            </a:r>
            <a:endParaRPr lang="ja-JP" altLang="en-US" sz="1400" dirty="0">
              <a:solidFill>
                <a:prstClr val="black"/>
              </a:solidFill>
            </a:endParaRPr>
          </a:p>
        </p:txBody>
      </p:sp>
    </p:spTree>
    <p:extLst>
      <p:ext uri="{BB962C8B-B14F-4D97-AF65-F5344CB8AC3E}">
        <p14:creationId xmlns:p14="http://schemas.microsoft.com/office/powerpoint/2010/main" val="3413950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30097" y="78248"/>
            <a:ext cx="9945555" cy="470432"/>
          </a:xfrm>
          <a:prstGeom prst="rect">
            <a:avLst/>
          </a:prstGeom>
          <a:solidFill>
            <a:schemeClr val="tx2">
              <a:lumMod val="60000"/>
              <a:lumOff val="40000"/>
            </a:schemeClr>
          </a:solidFill>
          <a:ln>
            <a:noFill/>
          </a:ln>
        </p:spPr>
        <p:txBody>
          <a:bodyPr wrap="square" rtlCol="0">
            <a:spAutoFit/>
          </a:bodyPr>
          <a:lstStyle>
            <a:defPPr>
              <a:defRPr lang="ja-JP"/>
            </a:defPPr>
            <a:lvl1pPr algn="ctr">
              <a:defRPr kumimoji="0" sz="2400" b="1" kern="0">
                <a:solidFill>
                  <a:prstClr val="white"/>
                </a:solidFill>
                <a:ea typeface="ＭＳ Ｐゴシック"/>
              </a:defRPr>
            </a:lvl1pPr>
          </a:lstStyle>
          <a:p>
            <a:pPr lvl="0">
              <a:defRPr/>
            </a:pPr>
            <a:r>
              <a:rPr lang="ja-JP" altLang="en-US" dirty="0"/>
              <a:t>英国のＥＵ離脱に備えたＥＵの</a:t>
            </a:r>
            <a:r>
              <a:rPr lang="ja-JP" altLang="en-US" dirty="0" smtClean="0"/>
              <a:t>対応②</a:t>
            </a:r>
            <a:endParaRPr kumimoji="0" lang="en-US" altLang="ja-JP" sz="2400" b="1" i="0" u="none" strike="noStrike" kern="0" cap="none" spc="0" normalizeH="0" baseline="0" noProof="0" dirty="0">
              <a:ln>
                <a:noFill/>
              </a:ln>
              <a:solidFill>
                <a:prstClr val="white"/>
              </a:solidFill>
              <a:effectLst/>
              <a:uLnTx/>
              <a:uFillTx/>
              <a:latin typeface="Calibri"/>
              <a:ea typeface="ＭＳ Ｐゴシック"/>
              <a:cs typeface="+mn-cs"/>
            </a:endParaRPr>
          </a:p>
        </p:txBody>
      </p:sp>
      <p:sp>
        <p:nvSpPr>
          <p:cNvPr id="4" name="正方形/長方形 3"/>
          <p:cNvSpPr/>
          <p:nvPr/>
        </p:nvSpPr>
        <p:spPr>
          <a:xfrm>
            <a:off x="128222" y="2120050"/>
            <a:ext cx="9577306" cy="733534"/>
          </a:xfrm>
          <a:prstGeom prst="rect">
            <a:avLst/>
          </a:prstGeom>
          <a:ln>
            <a:solidFill>
              <a:schemeClr val="tx1"/>
            </a:solidFill>
          </a:ln>
        </p:spPr>
        <p:txBody>
          <a:bodyPr wrap="square">
            <a:spAutoFit/>
          </a:bodyPr>
          <a:lstStyle/>
          <a:p>
            <a:pPr marL="342900" indent="-250825">
              <a:lnSpc>
                <a:spcPts val="2500"/>
              </a:lnSpc>
              <a:buFont typeface="Arial" panose="020B0604020202020204" pitchFamily="34" charset="0"/>
              <a:buChar char="•"/>
            </a:pPr>
            <a:r>
              <a:rPr lang="ja-JP" altLang="en-US" dirty="0"/>
              <a:t>ＥＵ外の製造者は、英国の離脱以降、規制当局への申請のために、英国以外のＥＵ２７か国に設立された代表者を持つことが必要。</a:t>
            </a:r>
          </a:p>
        </p:txBody>
      </p:sp>
      <p:sp>
        <p:nvSpPr>
          <p:cNvPr id="7" name="テキスト ボックス 6"/>
          <p:cNvSpPr txBox="1"/>
          <p:nvPr/>
        </p:nvSpPr>
        <p:spPr>
          <a:xfrm>
            <a:off x="128222" y="1700808"/>
            <a:ext cx="4890772"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2000" dirty="0">
                <a:latin typeface="ＭＳ Ｐゴシック" panose="020B0600070205080204" pitchFamily="50" charset="-128"/>
                <a:ea typeface="ＭＳ Ｐゴシック" panose="020B0600070205080204" pitchFamily="50" charset="-128"/>
              </a:rPr>
              <a:t>　例①：自動車型式認証</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8" name="正方形/長方形 7"/>
          <p:cNvSpPr/>
          <p:nvPr/>
        </p:nvSpPr>
        <p:spPr>
          <a:xfrm>
            <a:off x="198240" y="620688"/>
            <a:ext cx="9577306" cy="1054135"/>
          </a:xfrm>
          <a:prstGeom prst="rect">
            <a:avLst/>
          </a:prstGeom>
          <a:ln>
            <a:solidFill>
              <a:schemeClr val="tx1"/>
            </a:solidFill>
            <a:prstDash val="dash"/>
          </a:ln>
        </p:spPr>
        <p:txBody>
          <a:bodyPr wrap="square">
            <a:spAutoFit/>
          </a:bodyPr>
          <a:lstStyle/>
          <a:p>
            <a:pPr marL="342900" indent="-250825">
              <a:lnSpc>
                <a:spcPts val="2500"/>
              </a:lnSpc>
              <a:buFont typeface="Arial" panose="020B0604020202020204" pitchFamily="34" charset="0"/>
              <a:buChar char="•"/>
            </a:pPr>
            <a:r>
              <a:rPr lang="ja-JP" altLang="en-US" dirty="0" smtClean="0"/>
              <a:t>２０１８年１１月、</a:t>
            </a:r>
            <a:r>
              <a:rPr lang="ja-JP" altLang="en-US" dirty="0"/>
              <a:t>欧州委員会は、ブレクジットに関して、分野別ステークホルダーへの通知文書（約７０分野）を公表。</a:t>
            </a:r>
            <a:endParaRPr lang="en-US" altLang="ja-JP" dirty="0"/>
          </a:p>
          <a:p>
            <a:pPr marL="342900" indent="-250825">
              <a:lnSpc>
                <a:spcPts val="2500"/>
              </a:lnSpc>
              <a:buFont typeface="Arial" panose="020B0604020202020204" pitchFamily="34" charset="0"/>
              <a:buChar char="•"/>
            </a:pPr>
            <a:r>
              <a:rPr lang="ja-JP" altLang="en-US" dirty="0"/>
              <a:t>民間企業の対応として欧州委員会が提示した内容は以下の通り。</a:t>
            </a:r>
          </a:p>
        </p:txBody>
      </p:sp>
      <p:sp>
        <p:nvSpPr>
          <p:cNvPr id="11" name="正方形/長方形 10"/>
          <p:cNvSpPr/>
          <p:nvPr/>
        </p:nvSpPr>
        <p:spPr>
          <a:xfrm>
            <a:off x="128222" y="3334981"/>
            <a:ext cx="9577306" cy="786754"/>
          </a:xfrm>
          <a:prstGeom prst="rect">
            <a:avLst/>
          </a:prstGeom>
          <a:ln>
            <a:solidFill>
              <a:schemeClr val="tx1"/>
            </a:solidFill>
          </a:ln>
        </p:spPr>
        <p:txBody>
          <a:bodyPr wrap="square">
            <a:spAutoFit/>
          </a:bodyPr>
          <a:lstStyle/>
          <a:p>
            <a:pPr marL="342900" indent="-250825">
              <a:lnSpc>
                <a:spcPts val="2500"/>
              </a:lnSpc>
              <a:buFont typeface="Arial" panose="020B0604020202020204" pitchFamily="34" charset="0"/>
              <a:buChar char="•"/>
            </a:pPr>
            <a:r>
              <a:rPr lang="ja-JP" altLang="en-US" dirty="0"/>
              <a:t>販売許可を得る法人は、ＥＵ（若しくはＥＥＡ）内に設立される必要あり。</a:t>
            </a:r>
            <a:endParaRPr lang="en-US" altLang="ja-JP" dirty="0"/>
          </a:p>
          <a:p>
            <a:pPr marL="342900" indent="-250825">
              <a:lnSpc>
                <a:spcPts val="2500"/>
              </a:lnSpc>
              <a:spcBef>
                <a:spcPts val="600"/>
              </a:spcBef>
              <a:buFont typeface="Arial" panose="020B0604020202020204" pitchFamily="34" charset="0"/>
              <a:buChar char="•"/>
            </a:pPr>
            <a:r>
              <a:rPr lang="ja-JP" altLang="en-US" dirty="0"/>
              <a:t>販売後の安全性に関する監視等はＥＵ（若しくはＥＥＡ）内で設立された者が行う必要あり</a:t>
            </a:r>
          </a:p>
        </p:txBody>
      </p:sp>
      <p:sp>
        <p:nvSpPr>
          <p:cNvPr id="12" name="テキスト ボックス 11"/>
          <p:cNvSpPr txBox="1"/>
          <p:nvPr/>
        </p:nvSpPr>
        <p:spPr>
          <a:xfrm>
            <a:off x="128222" y="2907120"/>
            <a:ext cx="4890772"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2000" dirty="0">
                <a:latin typeface="ＭＳ Ｐゴシック" panose="020B0600070205080204" pitchFamily="50" charset="-128"/>
                <a:ea typeface="ＭＳ Ｐゴシック" panose="020B0600070205080204" pitchFamily="50" charset="-128"/>
              </a:rPr>
              <a:t>　例②：医薬品・医療機器</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3" name="正方形/長方形 12"/>
          <p:cNvSpPr/>
          <p:nvPr/>
        </p:nvSpPr>
        <p:spPr>
          <a:xfrm>
            <a:off x="128222" y="4622221"/>
            <a:ext cx="9577306" cy="733534"/>
          </a:xfrm>
          <a:prstGeom prst="rect">
            <a:avLst/>
          </a:prstGeom>
          <a:ln>
            <a:solidFill>
              <a:schemeClr val="tx1"/>
            </a:solidFill>
          </a:ln>
        </p:spPr>
        <p:txBody>
          <a:bodyPr wrap="square">
            <a:spAutoFit/>
          </a:bodyPr>
          <a:lstStyle/>
          <a:p>
            <a:pPr marL="342900" indent="-250825">
              <a:lnSpc>
                <a:spcPts val="2500"/>
              </a:lnSpc>
              <a:buFont typeface="Arial" panose="020B0604020202020204" pitchFamily="34" charset="0"/>
              <a:buChar char="•"/>
            </a:pPr>
            <a:r>
              <a:rPr lang="ja-JP" altLang="en-US" dirty="0"/>
              <a:t>英国のＥＵ離脱に伴い、個人情報保護のＥＵ２７か国からＥＵへの移転に、一定の手続きが必要となる。</a:t>
            </a:r>
          </a:p>
        </p:txBody>
      </p:sp>
      <p:sp>
        <p:nvSpPr>
          <p:cNvPr id="14" name="テキスト ボックス 13"/>
          <p:cNvSpPr txBox="1"/>
          <p:nvPr/>
        </p:nvSpPr>
        <p:spPr>
          <a:xfrm>
            <a:off x="128222" y="4193743"/>
            <a:ext cx="4890772" cy="40011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2000" dirty="0">
                <a:latin typeface="ＭＳ Ｐゴシック" panose="020B0600070205080204" pitchFamily="50" charset="-128"/>
                <a:ea typeface="ＭＳ Ｐゴシック" panose="020B0600070205080204" pitchFamily="50" charset="-128"/>
              </a:rPr>
              <a:t>　例③：個人データ保護</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5" name="スライド番号プレースホルダー 1"/>
          <p:cNvSpPr txBox="1">
            <a:spLocks/>
          </p:cNvSpPr>
          <p:nvPr/>
        </p:nvSpPr>
        <p:spPr>
          <a:xfrm>
            <a:off x="7567613" y="6492881"/>
            <a:ext cx="2311400" cy="365125"/>
          </a:xfrm>
          <a:prstGeom prst="rect">
            <a:avLst/>
          </a:prstGeom>
        </p:spPr>
        <p:txBody>
          <a:bodyPr lIns="91418" tIns="45710" rIns="91418" bIns="45710" anchor="ctr"/>
          <a:lstStyle>
            <a:defPPr>
              <a:defRPr lang="ja-JP"/>
            </a:defPPr>
            <a:lvl1pPr algn="r" rtl="0" fontAlgn="auto">
              <a:spcBef>
                <a:spcPts val="0"/>
              </a:spcBef>
              <a:spcAft>
                <a:spcPts val="0"/>
              </a:spcAft>
              <a:defRPr kumimoji="1" sz="1800" kern="1200">
                <a:solidFill>
                  <a:schemeClr val="tx1"/>
                </a:solidFill>
                <a:latin typeface="+mn-lt"/>
                <a:ea typeface="+mn-ea"/>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pPr>
              <a:defRPr/>
            </a:pPr>
            <a:r>
              <a:rPr lang="ja-JP" altLang="en-US" sz="1400" dirty="0" smtClean="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rPr>
              <a:t>８</a:t>
            </a:r>
            <a:endParaRPr lang="ja-JP" altLang="en-US" sz="1400" dirty="0">
              <a:solidFill>
                <a:schemeClr val="bg1">
                  <a:lumMod val="50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31421" y="5451264"/>
            <a:ext cx="8468985" cy="707886"/>
          </a:xfrm>
          <a:prstGeom prst="rect">
            <a:avLst/>
          </a:prstGeom>
        </p:spPr>
        <p:txBody>
          <a:bodyPr wrap="none">
            <a:spAutoFit/>
          </a:bodyPr>
          <a:lstStyle/>
          <a:p>
            <a:pPr lvl="0"/>
            <a:r>
              <a:rPr lang="ja-JP" altLang="en-US" sz="1400" dirty="0">
                <a:solidFill>
                  <a:prstClr val="black"/>
                </a:solidFill>
              </a:rPr>
              <a:t>出典</a:t>
            </a:r>
            <a:r>
              <a:rPr lang="ja-JP" altLang="en-US" sz="1400" dirty="0" smtClean="0">
                <a:solidFill>
                  <a:prstClr val="black"/>
                </a:solidFill>
              </a:rPr>
              <a:t>：欧州委員会ホームページ</a:t>
            </a:r>
            <a:endParaRPr lang="en-US" altLang="ja-JP" sz="1400" dirty="0" smtClean="0">
              <a:solidFill>
                <a:prstClr val="black"/>
              </a:solidFill>
            </a:endParaRPr>
          </a:p>
          <a:p>
            <a:pPr lvl="0"/>
            <a:r>
              <a:rPr lang="en-US" altLang="ja-JP" sz="1400" dirty="0" smtClean="0">
                <a:solidFill>
                  <a:prstClr val="black"/>
                </a:solidFill>
              </a:rPr>
              <a:t> </a:t>
            </a:r>
            <a:r>
              <a:rPr lang="ja-JP" altLang="en-US" sz="1200" dirty="0" smtClean="0">
                <a:solidFill>
                  <a:prstClr val="black"/>
                </a:solidFill>
                <a:latin typeface="+mj-ea"/>
                <a:ea typeface="+mj-ea"/>
              </a:rPr>
              <a:t>（</a:t>
            </a:r>
            <a:r>
              <a:rPr lang="en-US" altLang="ja-JP" sz="1200" dirty="0">
                <a:solidFill>
                  <a:prstClr val="black"/>
                </a:solidFill>
                <a:latin typeface="+mj-ea"/>
                <a:ea typeface="+mj-ea"/>
              </a:rPr>
              <a:t>https://</a:t>
            </a:r>
            <a:r>
              <a:rPr lang="en-US" altLang="ja-JP" sz="1200" dirty="0" smtClean="0">
                <a:solidFill>
                  <a:prstClr val="black"/>
                </a:solidFill>
                <a:latin typeface="+mj-ea"/>
                <a:ea typeface="+mj-ea"/>
              </a:rPr>
              <a:t>ec.europa.eu/info/publications/communication-preparing-withdrawal-united-kingdom-european-union-30-march-2019</a:t>
            </a:r>
          </a:p>
          <a:p>
            <a:pPr lvl="0"/>
            <a:r>
              <a:rPr lang="en-US" altLang="ja-JP" sz="1200" dirty="0">
                <a:solidFill>
                  <a:prstClr val="black"/>
                </a:solidFill>
                <a:latin typeface="+mj-ea"/>
                <a:ea typeface="+mj-ea"/>
              </a:rPr>
              <a:t> </a:t>
            </a:r>
            <a:r>
              <a:rPr lang="en-US" altLang="ja-JP" sz="1200" dirty="0" smtClean="0">
                <a:solidFill>
                  <a:prstClr val="black"/>
                </a:solidFill>
                <a:latin typeface="+mj-ea"/>
                <a:ea typeface="+mj-ea"/>
              </a:rPr>
              <a:t> -</a:t>
            </a:r>
            <a:r>
              <a:rPr lang="en-US" altLang="ja-JP" sz="1200" dirty="0">
                <a:solidFill>
                  <a:prstClr val="black"/>
                </a:solidFill>
                <a:latin typeface="+mj-ea"/>
                <a:ea typeface="+mj-ea"/>
              </a:rPr>
              <a:t>contingency-action-plan-13-11-2018_en</a:t>
            </a:r>
            <a:r>
              <a:rPr lang="ja-JP" altLang="en-US" sz="1200" dirty="0" smtClean="0">
                <a:solidFill>
                  <a:prstClr val="black"/>
                </a:solidFill>
              </a:rPr>
              <a:t>）</a:t>
            </a:r>
            <a:endParaRPr lang="ja-JP" altLang="en-US" sz="1200" dirty="0">
              <a:solidFill>
                <a:prstClr val="black"/>
              </a:solidFill>
            </a:endParaRPr>
          </a:p>
        </p:txBody>
      </p:sp>
    </p:spTree>
    <p:extLst>
      <p:ext uri="{BB962C8B-B14F-4D97-AF65-F5344CB8AC3E}">
        <p14:creationId xmlns:p14="http://schemas.microsoft.com/office/powerpoint/2010/main" val="3314796527"/>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10818</TotalTime>
  <Words>2220</Words>
  <Application>Microsoft Office PowerPoint</Application>
  <PresentationFormat>A4 210 x 297 mm</PresentationFormat>
  <Paragraphs>278</Paragraphs>
  <Slides>16</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16</vt:i4>
      </vt:variant>
    </vt:vector>
  </HeadingPairs>
  <TitlesOfParts>
    <vt:vector size="24" baseType="lpstr">
      <vt:lpstr>Meiryo UI</vt:lpstr>
      <vt:lpstr>ＭＳ Ｐゴシック</vt:lpstr>
      <vt:lpstr>新細明體</vt:lpstr>
      <vt:lpstr>Arial</vt:lpstr>
      <vt:lpstr>Calibri</vt:lpstr>
      <vt:lpstr>Times New Roman</vt:lpstr>
      <vt:lpstr>Wingdings</vt:lpstr>
      <vt:lpstr>blank</vt:lpstr>
      <vt:lpstr>ブレグジットを巡る動向について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Atsushi Kimura</dc:creator>
  <cp:lastModifiedBy>Windows ユーザー</cp:lastModifiedBy>
  <cp:revision>856</cp:revision>
  <cp:lastPrinted>2018-12-26T06:41:41Z</cp:lastPrinted>
  <dcterms:created xsi:type="dcterms:W3CDTF">2015-03-27T11:16:19Z</dcterms:created>
  <dcterms:modified xsi:type="dcterms:W3CDTF">2019-02-01T03:30:55Z</dcterms:modified>
</cp:coreProperties>
</file>